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5"/>
  </p:notesMasterIdLst>
  <p:handoutMasterIdLst>
    <p:handoutMasterId r:id="rId26"/>
  </p:handoutMasterIdLst>
  <p:sldIdLst>
    <p:sldId id="547" r:id="rId2"/>
    <p:sldId id="550" r:id="rId3"/>
    <p:sldId id="558" r:id="rId4"/>
    <p:sldId id="860" r:id="rId5"/>
    <p:sldId id="832" r:id="rId6"/>
    <p:sldId id="861" r:id="rId7"/>
    <p:sldId id="862" r:id="rId8"/>
    <p:sldId id="864" r:id="rId9"/>
    <p:sldId id="863" r:id="rId10"/>
    <p:sldId id="865" r:id="rId11"/>
    <p:sldId id="866" r:id="rId12"/>
    <p:sldId id="867" r:id="rId13"/>
    <p:sldId id="868" r:id="rId14"/>
    <p:sldId id="869" r:id="rId15"/>
    <p:sldId id="870" r:id="rId16"/>
    <p:sldId id="871" r:id="rId17"/>
    <p:sldId id="872" r:id="rId18"/>
    <p:sldId id="873" r:id="rId19"/>
    <p:sldId id="874" r:id="rId20"/>
    <p:sldId id="562" r:id="rId21"/>
    <p:sldId id="554" r:id="rId22"/>
    <p:sldId id="552" r:id="rId23"/>
    <p:sldId id="553" r:id="rId2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93" autoAdjust="0"/>
    <p:restoredTop sz="94660"/>
  </p:normalViewPr>
  <p:slideViewPr>
    <p:cSldViewPr>
      <p:cViewPr varScale="1">
        <p:scale>
          <a:sx n="67" d="100"/>
          <a:sy n="67" d="100"/>
        </p:scale>
        <p:origin x="-102" y="-19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dirty="0">
              <a:solidFill>
                <a:schemeClr val="tx1">
                  <a:lumMod val="50000"/>
                  <a:lumOff val="50000"/>
                </a:schemeClr>
              </a:solidFill>
              <a:latin typeface="Georgia" panose="02040502050405020303" pitchFamily="18"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solidFill>
                  <a:schemeClr val="tx1">
                    <a:lumMod val="50000"/>
                    <a:lumOff val="50000"/>
                  </a:schemeClr>
                </a:solidFill>
                <a:latin typeface="Georgia" panose="02040502050405020303" pitchFamily="18" charset="0"/>
              </a:rPr>
              <a:t>28/11/2018</a:t>
            </a:fld>
            <a:endParaRPr lang="en-CA">
              <a:solidFill>
                <a:schemeClr val="tx1">
                  <a:lumMod val="50000"/>
                  <a:lumOff val="50000"/>
                </a:schemeClr>
              </a:solidFill>
              <a:latin typeface="Georgia" panose="02040502050405020303" pitchFamily="18"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solidFill>
                <a:schemeClr val="tx1">
                  <a:lumMod val="50000"/>
                  <a:lumOff val="50000"/>
                </a:schemeClr>
              </a:solidFill>
              <a:latin typeface="Georgia" panose="02040502050405020303" pitchFamily="18"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solidFill>
                  <a:schemeClr val="tx1">
                    <a:lumMod val="50000"/>
                    <a:lumOff val="50000"/>
                  </a:schemeClr>
                </a:solidFill>
                <a:latin typeface="Georgia" panose="02040502050405020303" pitchFamily="18" charset="0"/>
              </a:rPr>
              <a:t>‹#›</a:t>
            </a:fld>
            <a:endParaRPr lang="en-CA">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11/28/2018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5</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14</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15</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16</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17</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18</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19</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6</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7</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8</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9</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10</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11</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12</a:t>
            </a:fld>
            <a:endParaRPr lang="en-CA"/>
          </a:p>
        </p:txBody>
      </p:sp>
    </p:spTree>
    <p:extLst>
      <p:ext uri="{BB962C8B-B14F-4D97-AF65-F5344CB8AC3E}">
        <p14:creationId xmlns:p14="http://schemas.microsoft.com/office/powerpoint/2010/main" val="1700609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13</a:t>
            </a:fld>
            <a:endParaRPr lang="en-CA"/>
          </a:p>
        </p:txBody>
      </p:sp>
    </p:spTree>
    <p:extLst>
      <p:ext uri="{BB962C8B-B14F-4D97-AF65-F5344CB8AC3E}">
        <p14:creationId xmlns:p14="http://schemas.microsoft.com/office/powerpoint/2010/main" val="1700609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by  Douglas </a:t>
            </a:r>
            <a:r>
              <a:rPr lang="en-CA" sz="850" dirty="0">
                <a:solidFill>
                  <a:srgbClr val="FFFFFF"/>
                </a:solidFill>
                <a:latin typeface="Georgia" panose="02040502050405020303" pitchFamily="18" charset="0"/>
                <a:ea typeface="ＭＳ Ｐゴシック" charset="-128"/>
              </a:rPr>
              <a:t>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Templated linked </a:t>
            </a: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lists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Templated Linked </a:t>
            </a:r>
            <a:r>
              <a:rPr lang="en-CA" dirty="0" smtClean="0"/>
              <a:t>Lists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For </a:t>
            </a:r>
            <a:r>
              <a:rPr lang="en-CA" dirty="0" smtClean="0">
                <a:latin typeface="Consolas" panose="020B0609020204030204" pitchFamily="49" charset="0"/>
                <a:cs typeface="Consolas" panose="020B0609020204030204" pitchFamily="49" charset="0"/>
              </a:rPr>
              <a:t>find(…)</a:t>
            </a:r>
            <a:r>
              <a:rPr lang="en-CA" dirty="0" smtClean="0"/>
              <a:t>, we need to indicate that:</a:t>
            </a:r>
          </a:p>
          <a:p>
            <a:pPr lvl="1"/>
            <a:r>
              <a:rPr lang="en-CA" dirty="0" smtClean="0"/>
              <a:t>The datum must be of specified templated type</a:t>
            </a:r>
            <a:endParaRPr lang="en-CA" dirty="0"/>
          </a:p>
          <a:p>
            <a:pPr lvl="1"/>
            <a:r>
              <a:rPr lang="en-CA" dirty="0" smtClean="0"/>
              <a:t>The instance of the </a:t>
            </a:r>
            <a:r>
              <a:rPr lang="en-CA" dirty="0" smtClean="0">
                <a:latin typeface="Consolas" panose="020B0609020204030204" pitchFamily="49" charset="0"/>
                <a:cs typeface="Consolas" panose="020B0609020204030204" pitchFamily="49" charset="0"/>
              </a:rPr>
              <a:t>Node</a:t>
            </a:r>
            <a:r>
              <a:rPr lang="en-CA" dirty="0" smtClean="0"/>
              <a:t> class is of the also is of the same type</a:t>
            </a:r>
            <a:endParaRPr lang="en-CA" dirty="0" smtClean="0"/>
          </a:p>
          <a:p>
            <a:pPr marL="800100" lvl="2" indent="0">
              <a:buNone/>
            </a:pPr>
            <a:endParaRPr lang="en-CA" sz="14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template </a:t>
            </a:r>
            <a:r>
              <a:rPr lang="en-CA" sz="1400" b="1" dirty="0">
                <a:solidFill>
                  <a:srgbClr val="FF0000"/>
                </a:solidFill>
                <a:latin typeface="Consolas" panose="020B0609020204030204" pitchFamily="49" charset="0"/>
                <a:cs typeface="Consolas" panose="020B0609020204030204" pitchFamily="49" charset="0"/>
              </a:rPr>
              <a:t>&lt;typename T&gt;</a:t>
            </a:r>
          </a:p>
          <a:p>
            <a:pPr marL="800100" lvl="2" indent="0">
              <a:buNone/>
            </a:pPr>
            <a:r>
              <a:rPr lang="en-CA" sz="1400" dirty="0">
                <a:latin typeface="Consolas" panose="020B0609020204030204" pitchFamily="49" charset="0"/>
                <a:cs typeface="Consolas" panose="020B0609020204030204" pitchFamily="49" charset="0"/>
              </a:rPr>
              <a:t>std::size_t </a:t>
            </a: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::find( </a:t>
            </a:r>
            <a:r>
              <a:rPr lang="en-CA" sz="1400" b="1" dirty="0">
                <a:solidFill>
                  <a:srgbClr val="FF0000"/>
                </a:solidFill>
                <a:latin typeface="Consolas" panose="020B0609020204030204" pitchFamily="49" charset="0"/>
                <a:cs typeface="Consolas" panose="020B0609020204030204" pitchFamily="49" charset="0"/>
              </a:rPr>
              <a:t>T</a:t>
            </a:r>
            <a:r>
              <a:rPr lang="en-CA" sz="1400" dirty="0">
                <a:latin typeface="Consolas" panose="020B0609020204030204" pitchFamily="49" charset="0"/>
                <a:cs typeface="Consolas" panose="020B0609020204030204" pitchFamily="49" charset="0"/>
              </a:rPr>
              <a:t> datum ) const {</a:t>
            </a:r>
          </a:p>
          <a:p>
            <a:pPr marL="800100" lvl="2" indent="0">
              <a:buNone/>
            </a:pPr>
            <a:r>
              <a:rPr lang="en-CA" sz="1400" dirty="0">
                <a:latin typeface="Consolas" panose="020B0609020204030204" pitchFamily="49" charset="0"/>
                <a:cs typeface="Consolas" panose="020B0609020204030204" pitchFamily="49" charset="0"/>
              </a:rPr>
              <a:t>    std::size_t position{0};</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for ( Node</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 *p_current_node{</a:t>
            </a: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(p_current_node != nullptr)</a:t>
            </a:r>
          </a:p>
          <a:p>
            <a:pPr marL="800100" lvl="2" indent="0">
              <a:buNone/>
            </a:pPr>
            <a:r>
              <a:rPr lang="en-CA" sz="1400" dirty="0">
                <a:latin typeface="Consolas" panose="020B0609020204030204" pitchFamily="49" charset="0"/>
                <a:cs typeface="Consolas" panose="020B0609020204030204" pitchFamily="49" charset="0"/>
              </a:rPr>
              <a:t>              &amp;&amp; (p_current_node-&gt;</a:t>
            </a:r>
            <a:r>
              <a:rPr lang="en-CA" sz="1400" dirty="0" err="1">
                <a:latin typeface="Consolas" panose="020B0609020204030204" pitchFamily="49" charset="0"/>
                <a:cs typeface="Consolas" panose="020B0609020204030204" pitchFamily="49" charset="0"/>
              </a:rPr>
              <a:t>get_value</a:t>
            </a:r>
            <a:r>
              <a:rPr lang="en-CA" sz="1400" dirty="0">
                <a:latin typeface="Consolas" panose="020B0609020204030204" pitchFamily="49" charset="0"/>
                <a:cs typeface="Consolas" panose="020B0609020204030204" pitchFamily="49" charset="0"/>
              </a:rPr>
              <a:t>() != datum);</a:t>
            </a:r>
          </a:p>
          <a:p>
            <a:pPr marL="800100" lvl="2" indent="0">
              <a:buNone/>
            </a:pPr>
            <a:r>
              <a:rPr lang="en-CA" sz="1400" dirty="0">
                <a:latin typeface="Consolas" panose="020B0609020204030204" pitchFamily="49" charset="0"/>
                <a:cs typeface="Consolas" panose="020B0609020204030204" pitchFamily="49" charset="0"/>
              </a:rPr>
              <a:t>          p_current_node = p_current_node-&gt;</a:t>
            </a:r>
            <a:r>
              <a:rPr lang="en-CA" sz="1400" dirty="0" err="1">
                <a:latin typeface="Consolas" panose="020B0609020204030204" pitchFamily="49" charset="0"/>
                <a:cs typeface="Consolas" panose="020B0609020204030204" pitchFamily="49" charset="0"/>
              </a:rPr>
              <a:t>get_next</a:t>
            </a:r>
            <a:r>
              <a:rPr lang="en-CA" sz="1400" dirty="0">
                <a:latin typeface="Consolas" panose="020B0609020204030204" pitchFamily="49" charset="0"/>
                <a:cs typeface="Consolas" panose="020B0609020204030204" pitchFamily="49" charset="0"/>
              </a:rPr>
              <a:t>() ) {</a:t>
            </a:r>
          </a:p>
          <a:p>
            <a:pPr marL="800100" lvl="2" indent="0">
              <a:buNone/>
            </a:pPr>
            <a:r>
              <a:rPr lang="en-CA" sz="1400" dirty="0">
                <a:latin typeface="Consolas" panose="020B0609020204030204" pitchFamily="49" charset="0"/>
                <a:cs typeface="Consolas" panose="020B0609020204030204" pitchFamily="49" charset="0"/>
              </a:rPr>
              <a:t>        ++position;</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return position;</a:t>
            </a:r>
          </a:p>
          <a:p>
            <a:pPr marL="800100" lvl="2" indent="0">
              <a:buNone/>
            </a:pPr>
            <a:r>
              <a:rPr lang="en-CA"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5372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print()</a:t>
            </a:r>
            <a:r>
              <a:rPr lang="en-CA" dirty="0" smtClean="0"/>
              <a:t> member function has the same issue with the </a:t>
            </a:r>
            <a:r>
              <a:rPr lang="en-CA" dirty="0" smtClean="0">
                <a:latin typeface="Consolas" panose="020B0609020204030204" pitchFamily="49" charset="0"/>
                <a:cs typeface="Consolas" panose="020B0609020204030204" pitchFamily="49" charset="0"/>
              </a:rPr>
              <a:t>Node </a:t>
            </a:r>
            <a:r>
              <a:rPr lang="en-CA" dirty="0" smtClean="0"/>
              <a:t>class:</a:t>
            </a:r>
            <a:endParaRPr lang="en-CA" dirty="0" smtClean="0"/>
          </a:p>
          <a:p>
            <a:pPr marL="800100" lvl="2" indent="0">
              <a:buNone/>
            </a:pPr>
            <a:endParaRPr lang="en-CA" sz="14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template </a:t>
            </a:r>
            <a:r>
              <a:rPr lang="en-CA" sz="1400" b="1" dirty="0">
                <a:solidFill>
                  <a:srgbClr val="FF0000"/>
                </a:solidFill>
                <a:latin typeface="Consolas" panose="020B0609020204030204" pitchFamily="49" charset="0"/>
                <a:cs typeface="Consolas" panose="020B0609020204030204" pitchFamily="49" charset="0"/>
              </a:rPr>
              <a:t>&lt;typename T&gt;</a:t>
            </a:r>
          </a:p>
          <a:p>
            <a:pPr marL="800100" lvl="2" indent="0">
              <a:buNone/>
            </a:pPr>
            <a:r>
              <a:rPr lang="en-CA" sz="1400" dirty="0">
                <a:latin typeface="Consolas" panose="020B0609020204030204" pitchFamily="49" charset="0"/>
                <a:cs typeface="Consolas" panose="020B0609020204030204" pitchFamily="49" charset="0"/>
              </a:rPr>
              <a:t>void </a:t>
            </a: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::print() const {</a:t>
            </a:r>
          </a:p>
          <a:p>
            <a:pPr marL="800100" lvl="2" indent="0">
              <a:buNone/>
            </a:pPr>
            <a:r>
              <a:rPr lang="en-CA" sz="1400" dirty="0">
                <a:latin typeface="Consolas" panose="020B0609020204030204" pitchFamily="49" charset="0"/>
                <a:cs typeface="Consolas" panose="020B0609020204030204" pitchFamily="49" charset="0"/>
              </a:rPr>
              <a:t>    std::cout &lt;&lt; "</a:t>
            </a: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 -&gt;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for ( Node</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 *p_current_node{</a:t>
            </a: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p_current_node != nullptr;</a:t>
            </a:r>
          </a:p>
          <a:p>
            <a:pPr marL="800100" lvl="2" indent="0">
              <a:buNone/>
            </a:pPr>
            <a:r>
              <a:rPr lang="en-CA" sz="1400" dirty="0">
                <a:latin typeface="Consolas" panose="020B0609020204030204" pitchFamily="49" charset="0"/>
                <a:cs typeface="Consolas" panose="020B0609020204030204" pitchFamily="49" charset="0"/>
              </a:rPr>
              <a:t>          p_current_node = p_current_node-&gt;</a:t>
            </a:r>
            <a:r>
              <a:rPr lang="en-CA" sz="1400" dirty="0" err="1">
                <a:latin typeface="Consolas" panose="020B0609020204030204" pitchFamily="49" charset="0"/>
                <a:cs typeface="Consolas" panose="020B0609020204030204" pitchFamily="49" charset="0"/>
              </a:rPr>
              <a:t>get_next</a:t>
            </a:r>
            <a:r>
              <a:rPr lang="en-CA" sz="1400" dirty="0">
                <a:latin typeface="Consolas" panose="020B0609020204030204" pitchFamily="49" charset="0"/>
                <a:cs typeface="Consolas" panose="020B0609020204030204" pitchFamily="49" charset="0"/>
              </a:rPr>
              <a:t>() ) {</a:t>
            </a:r>
          </a:p>
          <a:p>
            <a:pPr marL="800100" lvl="2" indent="0">
              <a:buNone/>
            </a:pPr>
            <a:r>
              <a:rPr lang="en-CA" sz="1400" dirty="0">
                <a:latin typeface="Consolas" panose="020B0609020204030204" pitchFamily="49" charset="0"/>
                <a:cs typeface="Consolas" panose="020B0609020204030204" pitchFamily="49" charset="0"/>
              </a:rPr>
              <a:t>        std::cout &lt;&lt; "(" &lt;&lt; p_current_node-&gt;</a:t>
            </a:r>
            <a:r>
              <a:rPr lang="en-CA" sz="1400" dirty="0" err="1">
                <a:latin typeface="Consolas" panose="020B0609020204030204" pitchFamily="49" charset="0"/>
                <a:cs typeface="Consolas" panose="020B0609020204030204" pitchFamily="49" charset="0"/>
              </a:rPr>
              <a:t>get_value</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&lt;&lt; ") -&gt; ";</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std::cout &lt;&lt; "0" &lt;&lt; std::endl;</a:t>
            </a:r>
          </a:p>
          <a:p>
            <a:pPr marL="800100" lvl="2" indent="0">
              <a:buNone/>
            </a:pP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6605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push_front(…)</a:t>
            </a:r>
            <a:r>
              <a:rPr lang="en-CA" dirty="0" smtClean="0"/>
              <a:t> member function for a single datum being added has similar requirements:</a:t>
            </a:r>
            <a:endParaRPr lang="en-CA" dirty="0" smtClean="0"/>
          </a:p>
          <a:p>
            <a:pPr marL="800100" lvl="2" indent="0">
              <a:buNone/>
            </a:pPr>
            <a:endParaRPr lang="en-CA" sz="14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template &lt;typename T&gt;</a:t>
            </a:r>
          </a:p>
          <a:p>
            <a:pPr marL="800100" lvl="2" indent="0">
              <a:buNone/>
            </a:pPr>
            <a:r>
              <a:rPr lang="en-CA" sz="1400" dirty="0" smtClean="0">
                <a:latin typeface="Consolas" panose="020B0609020204030204" pitchFamily="49" charset="0"/>
                <a:cs typeface="Consolas" panose="020B0609020204030204" pitchFamily="49" charset="0"/>
              </a:rPr>
              <a:t>void </a:t>
            </a: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::push_front( </a:t>
            </a:r>
            <a:r>
              <a:rPr lang="en-CA" sz="1400" b="1" dirty="0">
                <a:solidFill>
                  <a:srgbClr val="FF0000"/>
                </a:solidFill>
                <a:latin typeface="Consolas" panose="020B0609020204030204" pitchFamily="49" charset="0"/>
                <a:cs typeface="Consolas" panose="020B0609020204030204" pitchFamily="49" charset="0"/>
              </a:rPr>
              <a:t>T</a:t>
            </a:r>
            <a:r>
              <a:rPr lang="en-CA" sz="1400" dirty="0">
                <a:latin typeface="Consolas" panose="020B0609020204030204" pitchFamily="49" charset="0"/>
                <a:cs typeface="Consolas" panose="020B0609020204030204" pitchFamily="49" charset="0"/>
              </a:rPr>
              <a:t> datum ) {</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 = new Node</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{datum, </a:t>
            </a: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if ( size() == 0 ) {</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p_list_tail</a:t>
            </a:r>
            <a:r>
              <a:rPr lang="en-CA" sz="1400" dirty="0">
                <a:latin typeface="Consolas" panose="020B0609020204030204" pitchFamily="49" charset="0"/>
                <a:cs typeface="Consolas" panose="020B0609020204030204" pitchFamily="49" charset="0"/>
              </a:rPr>
              <a:t> = </a:t>
            </a: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++list_size;</a:t>
            </a:r>
          </a:p>
          <a:p>
            <a:pPr marL="800100" lvl="2" indent="0">
              <a:buNone/>
            </a:pPr>
            <a:r>
              <a:rPr lang="en-CA" sz="1400" dirty="0" smtClean="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0117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As does </a:t>
            </a:r>
            <a:r>
              <a:rPr lang="en-CA" dirty="0" err="1" smtClean="0">
                <a:latin typeface="Consolas" panose="020B0609020204030204" pitchFamily="49" charset="0"/>
                <a:cs typeface="Consolas" panose="020B0609020204030204" pitchFamily="49" charset="0"/>
              </a:rPr>
              <a:t>push_back</a:t>
            </a:r>
            <a:r>
              <a:rPr lang="en-CA" dirty="0" smtClean="0">
                <a:latin typeface="Consolas" panose="020B0609020204030204" pitchFamily="49" charset="0"/>
                <a:cs typeface="Consolas" panose="020B0609020204030204" pitchFamily="49" charset="0"/>
              </a:rPr>
              <a:t>(…)</a:t>
            </a:r>
            <a:r>
              <a:rPr lang="en-CA" dirty="0" smtClean="0"/>
              <a:t>:</a:t>
            </a:r>
            <a:endParaRPr lang="en-CA" dirty="0" smtClean="0"/>
          </a:p>
          <a:p>
            <a:pPr marL="800100" lvl="2" indent="0">
              <a:buNone/>
            </a:pPr>
            <a:endParaRPr lang="en-CA" sz="14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template &lt;typename T&gt;</a:t>
            </a:r>
          </a:p>
          <a:p>
            <a:pPr marL="800100" lvl="2" indent="0">
              <a:buNone/>
            </a:pPr>
            <a:r>
              <a:rPr lang="en-CA" sz="1400" dirty="0" smtClean="0">
                <a:latin typeface="Consolas" panose="020B0609020204030204" pitchFamily="49" charset="0"/>
                <a:cs typeface="Consolas" panose="020B0609020204030204" pitchFamily="49" charset="0"/>
              </a:rPr>
              <a:t>void </a:t>
            </a: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push_back</a:t>
            </a:r>
            <a:r>
              <a:rPr lang="en-CA" sz="1400" dirty="0">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T</a:t>
            </a:r>
            <a:r>
              <a:rPr lang="en-CA" sz="1400" dirty="0">
                <a:latin typeface="Consolas" panose="020B0609020204030204" pitchFamily="49" charset="0"/>
                <a:cs typeface="Consolas" panose="020B0609020204030204" pitchFamily="49" charset="0"/>
              </a:rPr>
              <a:t> datum ) {</a:t>
            </a:r>
          </a:p>
          <a:p>
            <a:pPr marL="800100" lvl="2" indent="0">
              <a:buNone/>
            </a:pPr>
            <a:r>
              <a:rPr lang="en-CA" sz="1400" dirty="0">
                <a:latin typeface="Consolas" panose="020B0609020204030204" pitchFamily="49" charset="0"/>
                <a:cs typeface="Consolas" panose="020B0609020204030204" pitchFamily="49" charset="0"/>
              </a:rPr>
              <a:t>    if ( empty() ) {</a:t>
            </a:r>
          </a:p>
          <a:p>
            <a:pPr marL="800100" lvl="2" indent="0">
              <a:buNone/>
            </a:pPr>
            <a:r>
              <a:rPr lang="en-CA" sz="1400" dirty="0">
                <a:latin typeface="Consolas" panose="020B0609020204030204" pitchFamily="49" charset="0"/>
                <a:cs typeface="Consolas" panose="020B0609020204030204" pitchFamily="49" charset="0"/>
              </a:rPr>
              <a:t>        push_front( datum );</a:t>
            </a:r>
          </a:p>
          <a:p>
            <a:pPr marL="800100" lvl="2" indent="0">
              <a:buNone/>
            </a:pPr>
            <a:r>
              <a:rPr lang="en-CA" sz="1400" dirty="0">
                <a:latin typeface="Consolas" panose="020B0609020204030204" pitchFamily="49" charset="0"/>
                <a:cs typeface="Consolas" panose="020B0609020204030204" pitchFamily="49" charset="0"/>
              </a:rPr>
              <a:t>    } else {</a:t>
            </a:r>
          </a:p>
          <a:p>
            <a:pPr marL="800100" lvl="2" indent="0">
              <a:buNone/>
            </a:pPr>
            <a:r>
              <a:rPr lang="en-CA" sz="1400" dirty="0">
                <a:latin typeface="Consolas" panose="020B0609020204030204" pitchFamily="49" charset="0"/>
                <a:cs typeface="Consolas" panose="020B0609020204030204" pitchFamily="49" charset="0"/>
              </a:rPr>
              <a:t>        assert( size() &gt;= 1 );</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p_list_tail</a:t>
            </a:r>
            <a:r>
              <a:rPr lang="en-CA" sz="1400" dirty="0">
                <a:latin typeface="Consolas" panose="020B0609020204030204" pitchFamily="49" charset="0"/>
                <a:cs typeface="Consolas" panose="020B0609020204030204" pitchFamily="49" charset="0"/>
              </a:rPr>
              <a:t>-&gt;</a:t>
            </a:r>
            <a:r>
              <a:rPr lang="en-CA" sz="1400" dirty="0" err="1">
                <a:latin typeface="Consolas" panose="020B0609020204030204" pitchFamily="49" charset="0"/>
                <a:cs typeface="Consolas" panose="020B0609020204030204" pitchFamily="49" charset="0"/>
              </a:rPr>
              <a:t>p_next_node</a:t>
            </a:r>
            <a:r>
              <a:rPr lang="en-CA" sz="1400" dirty="0">
                <a:latin typeface="Consolas" panose="020B0609020204030204" pitchFamily="49" charset="0"/>
                <a:cs typeface="Consolas" panose="020B0609020204030204" pitchFamily="49" charset="0"/>
              </a:rPr>
              <a:t> = new Node</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{datum, nullptr};</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p_list_tail</a:t>
            </a:r>
            <a:r>
              <a:rPr lang="en-CA" sz="1400" dirty="0">
                <a:latin typeface="Consolas" panose="020B0609020204030204" pitchFamily="49" charset="0"/>
                <a:cs typeface="Consolas" panose="020B0609020204030204" pitchFamily="49" charset="0"/>
              </a:rPr>
              <a:t> = </a:t>
            </a:r>
            <a:r>
              <a:rPr lang="en-CA" sz="1400" dirty="0" err="1">
                <a:latin typeface="Consolas" panose="020B0609020204030204" pitchFamily="49" charset="0"/>
                <a:cs typeface="Consolas" panose="020B0609020204030204" pitchFamily="49" charset="0"/>
              </a:rPr>
              <a:t>p_list_tail</a:t>
            </a:r>
            <a:r>
              <a:rPr lang="en-CA" sz="1400" dirty="0">
                <a:latin typeface="Consolas" panose="020B0609020204030204" pitchFamily="49" charset="0"/>
                <a:cs typeface="Consolas" panose="020B0609020204030204" pitchFamily="49" charset="0"/>
              </a:rPr>
              <a:t>-&gt;</a:t>
            </a:r>
            <a:r>
              <a:rPr lang="en-CA" sz="1400" dirty="0" err="1">
                <a:latin typeface="Consolas" panose="020B0609020204030204" pitchFamily="49" charset="0"/>
                <a:cs typeface="Consolas" panose="020B0609020204030204" pitchFamily="49" charset="0"/>
              </a:rPr>
              <a:t>get_next</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++list_size;</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50546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push_front(…)</a:t>
            </a:r>
            <a:r>
              <a:rPr lang="en-CA" dirty="0" smtClean="0"/>
              <a:t> for an entire linked list sees no change:</a:t>
            </a:r>
            <a:endParaRPr lang="en-CA" dirty="0" smtClean="0"/>
          </a:p>
          <a:p>
            <a:pPr marL="800100" lvl="2" indent="0">
              <a:buNone/>
            </a:pPr>
            <a:endParaRPr lang="en-CA" sz="14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400" b="1" dirty="0">
                <a:solidFill>
                  <a:srgbClr val="FF0000"/>
                </a:solidFill>
                <a:latin typeface="Consolas" panose="020B0609020204030204" pitchFamily="49" charset="0"/>
                <a:cs typeface="Consolas" panose="020B0609020204030204" pitchFamily="49" charset="0"/>
              </a:rPr>
              <a:t>template &lt;typename T&gt;</a:t>
            </a:r>
          </a:p>
          <a:p>
            <a:pPr marL="800100" lvl="2" indent="0">
              <a:buNone/>
            </a:pPr>
            <a:r>
              <a:rPr lang="en-CA" sz="1400" dirty="0">
                <a:latin typeface="Consolas" panose="020B0609020204030204" pitchFamily="49" charset="0"/>
                <a:cs typeface="Consolas" panose="020B0609020204030204" pitchFamily="49" charset="0"/>
              </a:rPr>
              <a:t>void </a:t>
            </a: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push_front( </a:t>
            </a:r>
            <a:r>
              <a:rPr lang="en-CA" sz="1400" dirty="0" err="1">
                <a:latin typeface="Consolas" panose="020B0609020204030204" pitchFamily="49" charset="0"/>
                <a:cs typeface="Consolas" panose="020B0609020204030204" pitchFamily="49" charset="0"/>
              </a:rPr>
              <a:t>Linked_list</a:t>
            </a:r>
            <a:r>
              <a:rPr lang="en-CA" sz="1400" dirty="0">
                <a:latin typeface="Consolas" panose="020B0609020204030204" pitchFamily="49" charset="0"/>
                <a:cs typeface="Consolas" panose="020B0609020204030204" pitchFamily="49" charset="0"/>
              </a:rPr>
              <a:t> &amp;list ) {</a:t>
            </a:r>
          </a:p>
          <a:p>
            <a:pPr marL="800100" lvl="2" indent="0">
              <a:buNone/>
            </a:pPr>
            <a:r>
              <a:rPr lang="en-CA" sz="1400" dirty="0">
                <a:latin typeface="Consolas" panose="020B0609020204030204" pitchFamily="49" charset="0"/>
                <a:cs typeface="Consolas" panose="020B0609020204030204" pitchFamily="49" charset="0"/>
              </a:rPr>
              <a:t>    if ( !</a:t>
            </a:r>
            <a:r>
              <a:rPr lang="en-CA" sz="1400" dirty="0" err="1">
                <a:latin typeface="Consolas" panose="020B0609020204030204" pitchFamily="49" charset="0"/>
                <a:cs typeface="Consolas" panose="020B0609020204030204" pitchFamily="49" charset="0"/>
              </a:rPr>
              <a:t>list.empty</a:t>
            </a:r>
            <a:r>
              <a:rPr lang="en-CA" sz="1400" dirty="0">
                <a:latin typeface="Consolas" panose="020B0609020204030204" pitchFamily="49" charset="0"/>
                <a:cs typeface="Consolas" panose="020B0609020204030204" pitchFamily="49" charset="0"/>
              </a:rPr>
              <a:t>() ) {</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list.p_list_tail</a:t>
            </a:r>
            <a:r>
              <a:rPr lang="en-CA" sz="1400" dirty="0" smtClean="0">
                <a:latin typeface="Consolas" panose="020B0609020204030204" pitchFamily="49" charset="0"/>
                <a:cs typeface="Consolas" panose="020B0609020204030204" pitchFamily="49" charset="0"/>
              </a:rPr>
              <a:t>-&gt;</a:t>
            </a:r>
            <a:r>
              <a:rPr lang="en-CA" sz="1400" dirty="0" err="1" smtClean="0">
                <a:latin typeface="Consolas" panose="020B0609020204030204" pitchFamily="49" charset="0"/>
                <a:cs typeface="Consolas" panose="020B0609020204030204" pitchFamily="49" charset="0"/>
              </a:rPr>
              <a:t>p_next_node</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p_list_head</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p_list_head</a:t>
            </a:r>
            <a:r>
              <a:rPr lang="en-CA" sz="1400" dirty="0" smtClean="0">
                <a:latin typeface="Consolas" panose="020B0609020204030204" pitchFamily="49" charset="0"/>
                <a:cs typeface="Consolas" panose="020B0609020204030204" pitchFamily="49" charset="0"/>
              </a:rPr>
              <a:t> = </a:t>
            </a:r>
            <a:r>
              <a:rPr lang="en-CA" sz="1400" dirty="0" err="1" smtClean="0">
                <a:latin typeface="Consolas" panose="020B0609020204030204" pitchFamily="49" charset="0"/>
                <a:cs typeface="Consolas" panose="020B0609020204030204" pitchFamily="49" charset="0"/>
              </a:rPr>
              <a:t>list.p_list_head</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list_size += </a:t>
            </a:r>
            <a:r>
              <a:rPr lang="en-CA" sz="1400" dirty="0" err="1">
                <a:latin typeface="Consolas" panose="020B0609020204030204" pitchFamily="49" charset="0"/>
                <a:cs typeface="Consolas" panose="020B0609020204030204" pitchFamily="49" charset="0"/>
              </a:rPr>
              <a:t>list.list_size</a:t>
            </a:r>
            <a:r>
              <a:rPr lang="en-CA" sz="1400" dirty="0">
                <a:latin typeface="Consolas" panose="020B0609020204030204" pitchFamily="49" charset="0"/>
                <a:cs typeface="Consolas" panose="020B0609020204030204" pitchFamily="49" charset="0"/>
              </a:rPr>
              <a:t>;</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list.p_list_head</a:t>
            </a:r>
            <a:r>
              <a:rPr lang="en-CA" sz="1400" dirty="0">
                <a:latin typeface="Consolas" panose="020B0609020204030204" pitchFamily="49" charset="0"/>
                <a:cs typeface="Consolas" panose="020B0609020204030204" pitchFamily="49" charset="0"/>
              </a:rPr>
              <a:t> = nullptr;</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list.p_list_tail</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nullptr;</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list.list_size</a:t>
            </a:r>
            <a:r>
              <a:rPr lang="en-CA" sz="1400" dirty="0">
                <a:latin typeface="Consolas" panose="020B0609020204030204" pitchFamily="49" charset="0"/>
                <a:cs typeface="Consolas" panose="020B0609020204030204" pitchFamily="49" charset="0"/>
              </a:rPr>
              <a:t> = 0;</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198758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Neither does </a:t>
            </a:r>
            <a:r>
              <a:rPr lang="en-CA" dirty="0" err="1" smtClean="0">
                <a:latin typeface="Consolas" panose="020B0609020204030204" pitchFamily="49" charset="0"/>
                <a:cs typeface="Consolas" panose="020B0609020204030204" pitchFamily="49" charset="0"/>
              </a:rPr>
              <a:t>push_back</a:t>
            </a:r>
            <a:r>
              <a:rPr lang="en-CA" dirty="0" smtClean="0">
                <a:latin typeface="Consolas" panose="020B0609020204030204" pitchFamily="49" charset="0"/>
                <a:cs typeface="Consolas" panose="020B0609020204030204" pitchFamily="49" charset="0"/>
              </a:rPr>
              <a:t>(…)</a:t>
            </a:r>
            <a:r>
              <a:rPr lang="en-CA" dirty="0" smtClean="0"/>
              <a:t> </a:t>
            </a:r>
            <a:r>
              <a:rPr lang="en-CA" dirty="0"/>
              <a:t>for an entire linked </a:t>
            </a:r>
            <a:r>
              <a:rPr lang="en-CA" dirty="0" smtClean="0"/>
              <a:t>list:</a:t>
            </a:r>
            <a:endParaRPr lang="en-CA" dirty="0"/>
          </a:p>
          <a:p>
            <a:pPr marL="800100" lvl="2" indent="0">
              <a:buNone/>
            </a:pPr>
            <a:endParaRPr lang="en-CA" sz="14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400" b="1" dirty="0">
                <a:solidFill>
                  <a:srgbClr val="FF0000"/>
                </a:solidFill>
                <a:latin typeface="Consolas" panose="020B0609020204030204" pitchFamily="49" charset="0"/>
                <a:cs typeface="Consolas" panose="020B0609020204030204" pitchFamily="49" charset="0"/>
              </a:rPr>
              <a:t>template &lt;typename T&gt;</a:t>
            </a:r>
          </a:p>
          <a:p>
            <a:pPr marL="800100" lvl="2" indent="0">
              <a:buNone/>
            </a:pPr>
            <a:r>
              <a:rPr lang="en-CA" sz="1400" dirty="0" smtClean="0">
                <a:latin typeface="Consolas" panose="020B0609020204030204" pitchFamily="49" charset="0"/>
                <a:cs typeface="Consolas" panose="020B0609020204030204" pitchFamily="49" charset="0"/>
              </a:rPr>
              <a:t>void </a:t>
            </a: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push_back</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Linked_list</a:t>
            </a:r>
            <a:r>
              <a:rPr lang="en-CA" sz="1400" dirty="0">
                <a:latin typeface="Consolas" panose="020B0609020204030204" pitchFamily="49" charset="0"/>
                <a:cs typeface="Consolas" panose="020B0609020204030204" pitchFamily="49" charset="0"/>
              </a:rPr>
              <a:t> &amp;list ) {</a:t>
            </a:r>
          </a:p>
          <a:p>
            <a:pPr marL="800100" lvl="2" indent="0">
              <a:buNone/>
            </a:pPr>
            <a:r>
              <a:rPr lang="en-CA" sz="1400" dirty="0">
                <a:latin typeface="Consolas" panose="020B0609020204030204" pitchFamily="49" charset="0"/>
                <a:cs typeface="Consolas" panose="020B0609020204030204" pitchFamily="49" charset="0"/>
              </a:rPr>
              <a:t>    if ( !</a:t>
            </a:r>
            <a:r>
              <a:rPr lang="en-CA" sz="1400" dirty="0" err="1">
                <a:latin typeface="Consolas" panose="020B0609020204030204" pitchFamily="49" charset="0"/>
                <a:cs typeface="Consolas" panose="020B0609020204030204" pitchFamily="49" charset="0"/>
              </a:rPr>
              <a:t>list.empty</a:t>
            </a:r>
            <a:r>
              <a:rPr lang="en-CA" sz="1400" dirty="0">
                <a:latin typeface="Consolas" panose="020B0609020204030204" pitchFamily="49" charset="0"/>
                <a:cs typeface="Consolas" panose="020B0609020204030204" pitchFamily="49" charset="0"/>
              </a:rPr>
              <a:t>() ) {</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p_list_tail</a:t>
            </a:r>
            <a:r>
              <a:rPr lang="en-CA" sz="1400" dirty="0">
                <a:latin typeface="Consolas" panose="020B0609020204030204" pitchFamily="49" charset="0"/>
                <a:cs typeface="Consolas" panose="020B0609020204030204" pitchFamily="49" charset="0"/>
              </a:rPr>
              <a:t>-&gt;</a:t>
            </a:r>
            <a:r>
              <a:rPr lang="en-CA" sz="1400" dirty="0" err="1">
                <a:latin typeface="Consolas" panose="020B0609020204030204" pitchFamily="49" charset="0"/>
                <a:cs typeface="Consolas" panose="020B0609020204030204" pitchFamily="49" charset="0"/>
              </a:rPr>
              <a:t>p_next_node</a:t>
            </a:r>
            <a:r>
              <a:rPr lang="en-CA" sz="1400" dirty="0">
                <a:latin typeface="Consolas" panose="020B0609020204030204" pitchFamily="49" charset="0"/>
                <a:cs typeface="Consolas" panose="020B0609020204030204" pitchFamily="49" charset="0"/>
              </a:rPr>
              <a:t> = </a:t>
            </a:r>
            <a:r>
              <a:rPr lang="en-CA" sz="1400" dirty="0" err="1">
                <a:latin typeface="Consolas" panose="020B0609020204030204" pitchFamily="49" charset="0"/>
                <a:cs typeface="Consolas" panose="020B0609020204030204" pitchFamily="49" charset="0"/>
              </a:rPr>
              <a:t>list.p_list_head</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p_list_tail</a:t>
            </a:r>
            <a:r>
              <a:rPr lang="en-CA" sz="1400" dirty="0">
                <a:latin typeface="Consolas" panose="020B0609020204030204" pitchFamily="49" charset="0"/>
                <a:cs typeface="Consolas" panose="020B0609020204030204" pitchFamily="49" charset="0"/>
              </a:rPr>
              <a:t> = </a:t>
            </a:r>
            <a:r>
              <a:rPr lang="en-CA" sz="1400" dirty="0" err="1">
                <a:latin typeface="Consolas" panose="020B0609020204030204" pitchFamily="49" charset="0"/>
                <a:cs typeface="Consolas" panose="020B0609020204030204" pitchFamily="49" charset="0"/>
              </a:rPr>
              <a:t>list.p_list_tail</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list_size += </a:t>
            </a:r>
            <a:r>
              <a:rPr lang="en-CA" sz="1400" dirty="0" err="1">
                <a:latin typeface="Consolas" panose="020B0609020204030204" pitchFamily="49" charset="0"/>
                <a:cs typeface="Consolas" panose="020B0609020204030204" pitchFamily="49" charset="0"/>
              </a:rPr>
              <a:t>list.list_size</a:t>
            </a:r>
            <a:r>
              <a:rPr lang="en-CA" sz="14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list.p_list_head</a:t>
            </a:r>
            <a:r>
              <a:rPr lang="en-CA" sz="1400" dirty="0">
                <a:latin typeface="Consolas" panose="020B0609020204030204" pitchFamily="49" charset="0"/>
                <a:cs typeface="Consolas" panose="020B0609020204030204" pitchFamily="49" charset="0"/>
              </a:rPr>
              <a:t> = nullptr;</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list.p_list_tail</a:t>
            </a:r>
            <a:r>
              <a:rPr lang="en-CA" sz="1400" dirty="0">
                <a:latin typeface="Consolas" panose="020B0609020204030204" pitchFamily="49" charset="0"/>
                <a:cs typeface="Consolas" panose="020B0609020204030204" pitchFamily="49" charset="0"/>
              </a:rPr>
              <a:t> = nullptr;</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list.list_size</a:t>
            </a:r>
            <a:r>
              <a:rPr lang="en-CA" sz="1400" dirty="0">
                <a:latin typeface="Consolas" panose="020B0609020204030204" pitchFamily="49" charset="0"/>
                <a:cs typeface="Consolas" panose="020B0609020204030204" pitchFamily="49" charset="0"/>
              </a:rPr>
              <a:t> = 0;</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97613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pop_front(…)</a:t>
            </a:r>
            <a:r>
              <a:rPr lang="en-CA" dirty="0" smtClean="0"/>
              <a:t> member function requires a node be temporarily stored:</a:t>
            </a:r>
            <a:endParaRPr lang="en-CA" dirty="0"/>
          </a:p>
          <a:p>
            <a:pPr marL="800100" lvl="2" indent="0">
              <a:buNone/>
            </a:pPr>
            <a:r>
              <a:rPr lang="en-CA" sz="1400" b="1" dirty="0">
                <a:solidFill>
                  <a:srgbClr val="FF0000"/>
                </a:solidFill>
                <a:latin typeface="Consolas" panose="020B0609020204030204" pitchFamily="49" charset="0"/>
                <a:cs typeface="Consolas" panose="020B0609020204030204" pitchFamily="49" charset="0"/>
              </a:rPr>
              <a:t>template &lt;typename T&gt;</a:t>
            </a:r>
          </a:p>
          <a:p>
            <a:pPr marL="800100" lvl="2" indent="0">
              <a:buNone/>
            </a:pPr>
            <a:r>
              <a:rPr lang="en-CA" sz="1400" dirty="0" smtClean="0">
                <a:latin typeface="Consolas" panose="020B0609020204030204" pitchFamily="49" charset="0"/>
                <a:cs typeface="Consolas" panose="020B0609020204030204" pitchFamily="49" charset="0"/>
              </a:rPr>
              <a:t>bool </a:t>
            </a: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::pop_front() {</a:t>
            </a:r>
          </a:p>
          <a:p>
            <a:pPr marL="800100" lvl="2" indent="0">
              <a:buNone/>
            </a:pPr>
            <a:r>
              <a:rPr lang="en-CA" sz="1400" dirty="0">
                <a:latin typeface="Consolas" panose="020B0609020204030204" pitchFamily="49" charset="0"/>
                <a:cs typeface="Consolas" panose="020B0609020204030204" pitchFamily="49" charset="0"/>
              </a:rPr>
              <a:t>    if ( empty() ) {</a:t>
            </a:r>
          </a:p>
          <a:p>
            <a:pPr marL="800100" lvl="2" indent="0">
              <a:buNone/>
            </a:pPr>
            <a:r>
              <a:rPr lang="en-CA" sz="1400" dirty="0">
                <a:latin typeface="Consolas" panose="020B0609020204030204" pitchFamily="49" charset="0"/>
                <a:cs typeface="Consolas" panose="020B0609020204030204" pitchFamily="49" charset="0"/>
              </a:rPr>
              <a:t>        return false;</a:t>
            </a:r>
          </a:p>
          <a:p>
            <a:pPr marL="800100" lvl="2" indent="0">
              <a:buNone/>
            </a:pPr>
            <a:r>
              <a:rPr lang="en-CA" sz="1400" dirty="0">
                <a:latin typeface="Consolas" panose="020B0609020204030204" pitchFamily="49" charset="0"/>
                <a:cs typeface="Consolas" panose="020B0609020204030204" pitchFamily="49" charset="0"/>
              </a:rPr>
              <a:t>    } else {</a:t>
            </a:r>
          </a:p>
          <a:p>
            <a:pPr marL="800100" lvl="2" indent="0">
              <a:buNone/>
            </a:pPr>
            <a:r>
              <a:rPr lang="en-CA" sz="1400" dirty="0">
                <a:latin typeface="Consolas" panose="020B0609020204030204" pitchFamily="49" charset="0"/>
                <a:cs typeface="Consolas" panose="020B0609020204030204" pitchFamily="49" charset="0"/>
              </a:rPr>
              <a:t>        assert( size() &gt;= 1 );</a:t>
            </a:r>
          </a:p>
          <a:p>
            <a:pPr marL="800100" lvl="2" indent="0">
              <a:buNone/>
            </a:pPr>
            <a:r>
              <a:rPr lang="en-CA" sz="1400" dirty="0">
                <a:latin typeface="Consolas" panose="020B0609020204030204" pitchFamily="49" charset="0"/>
                <a:cs typeface="Consolas" panose="020B0609020204030204" pitchFamily="49" charset="0"/>
              </a:rPr>
              <a:t>        Node</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p_previous_list_head</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 = </a:t>
            </a: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-&gt;</a:t>
            </a:r>
            <a:r>
              <a:rPr lang="en-CA" sz="1400" dirty="0" err="1">
                <a:latin typeface="Consolas" panose="020B0609020204030204" pitchFamily="49" charset="0"/>
                <a:cs typeface="Consolas" panose="020B0609020204030204" pitchFamily="49" charset="0"/>
              </a:rPr>
              <a:t>get_next</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delete </a:t>
            </a:r>
            <a:r>
              <a:rPr lang="en-CA" sz="1400" dirty="0" err="1">
                <a:latin typeface="Consolas" panose="020B0609020204030204" pitchFamily="49" charset="0"/>
                <a:cs typeface="Consolas" panose="020B0609020204030204" pitchFamily="49" charset="0"/>
              </a:rPr>
              <a:t>p_previous_list_head</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--list_size;</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if ( empty() ) {</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p_list_tail</a:t>
            </a:r>
            <a:r>
              <a:rPr lang="en-CA" sz="1400" dirty="0">
                <a:latin typeface="Consolas" panose="020B0609020204030204" pitchFamily="49" charset="0"/>
                <a:cs typeface="Consolas" panose="020B0609020204030204" pitchFamily="49" charset="0"/>
              </a:rPr>
              <a:t> = nullptr;</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return true;</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45197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Finally, </a:t>
            </a:r>
            <a:r>
              <a:rPr lang="en-CA" dirty="0" smtClean="0">
                <a:latin typeface="Consolas" panose="020B0609020204030204" pitchFamily="49" charset="0"/>
                <a:cs typeface="Consolas" panose="020B0609020204030204" pitchFamily="49" charset="0"/>
              </a:rPr>
              <a:t>clear()</a:t>
            </a:r>
            <a:r>
              <a:rPr lang="en-CA" dirty="0" smtClean="0"/>
              <a:t> sees no change:</a:t>
            </a:r>
            <a:endParaRPr lang="en-CA" dirty="0"/>
          </a:p>
          <a:p>
            <a:pPr marL="800100" lvl="2" indent="0">
              <a:buNone/>
            </a:pPr>
            <a:r>
              <a:rPr lang="en-CA" sz="1400" b="1" dirty="0">
                <a:solidFill>
                  <a:srgbClr val="FF0000"/>
                </a:solidFill>
                <a:latin typeface="Consolas" panose="020B0609020204030204" pitchFamily="49" charset="0"/>
                <a:cs typeface="Consolas" panose="020B0609020204030204" pitchFamily="49" charset="0"/>
              </a:rPr>
              <a:t>template &lt;typename T&gt;</a:t>
            </a:r>
          </a:p>
          <a:p>
            <a:pPr marL="800100" lvl="2" indent="0">
              <a:buNone/>
            </a:pPr>
            <a:r>
              <a:rPr lang="en-CA" sz="1400" dirty="0">
                <a:latin typeface="Consolas" panose="020B0609020204030204" pitchFamily="49" charset="0"/>
                <a:cs typeface="Consolas" panose="020B0609020204030204" pitchFamily="49" charset="0"/>
              </a:rPr>
              <a:t>void </a:t>
            </a: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::clear() {</a:t>
            </a:r>
          </a:p>
          <a:p>
            <a:pPr marL="800100" lvl="2" indent="0">
              <a:buNone/>
            </a:pPr>
            <a:r>
              <a:rPr lang="en-CA" sz="1400" dirty="0">
                <a:latin typeface="Consolas" panose="020B0609020204030204" pitchFamily="49" charset="0"/>
                <a:cs typeface="Consolas" panose="020B0609020204030204" pitchFamily="49" charset="0"/>
              </a:rPr>
              <a:t>    while ( !empty() ) {</a:t>
            </a:r>
          </a:p>
          <a:p>
            <a:pPr marL="800100" lvl="2" indent="0">
              <a:buNone/>
            </a:pPr>
            <a:r>
              <a:rPr lang="en-CA" sz="1400" dirty="0">
                <a:latin typeface="Consolas" panose="020B0609020204030204" pitchFamily="49" charset="0"/>
                <a:cs typeface="Consolas" panose="020B0609020204030204" pitchFamily="49" charset="0"/>
              </a:rPr>
              <a:t>        pop_front();</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762134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Here is a program that tests our class:</a:t>
            </a:r>
            <a:endParaRPr lang="en-CA" dirty="0"/>
          </a:p>
          <a:p>
            <a:pPr marL="800100" lvl="2" indent="0">
              <a:buNone/>
            </a:pPr>
            <a:r>
              <a:rPr lang="en-CA" sz="1400" dirty="0">
                <a:latin typeface="Consolas" panose="020B0609020204030204" pitchFamily="49" charset="0"/>
                <a:cs typeface="Consolas" panose="020B0609020204030204" pitchFamily="49" charset="0"/>
              </a:rPr>
              <a:t>int main() {</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Linked_list</a:t>
            </a:r>
            <a:r>
              <a:rPr lang="en-CA" sz="1400" dirty="0">
                <a:latin typeface="Consolas" panose="020B0609020204030204" pitchFamily="49" charset="0"/>
                <a:cs typeface="Consolas" panose="020B0609020204030204" pitchFamily="49" charset="0"/>
              </a:rPr>
              <a:t>&lt;double&gt; list;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for ( int i = 0; i &lt; 5; ++i ) {</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list.push_front</a:t>
            </a:r>
            <a:r>
              <a:rPr lang="en-CA" sz="1400" dirty="0">
                <a:latin typeface="Consolas" panose="020B0609020204030204" pitchFamily="49" charset="0"/>
                <a:cs typeface="Consolas" panose="020B0609020204030204" pitchFamily="49" charset="0"/>
              </a:rPr>
              <a:t>( 0.1*i );</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for ( int i = 5; i &lt; 10; ++i ) {</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list.push_back</a:t>
            </a:r>
            <a:r>
              <a:rPr lang="en-CA" sz="1400" dirty="0">
                <a:latin typeface="Consolas" panose="020B0609020204030204" pitchFamily="49" charset="0"/>
                <a:cs typeface="Consolas" panose="020B0609020204030204" pitchFamily="49" charset="0"/>
              </a:rPr>
              <a:t>( 0.1*i );</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list.print</a:t>
            </a:r>
            <a:r>
              <a:rPr lang="en-CA" sz="14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for ( int i = 0; i &lt; 10; ++i ) {</a:t>
            </a:r>
          </a:p>
          <a:p>
            <a:pPr marL="800100" lvl="2" indent="0">
              <a:buNone/>
            </a:pPr>
            <a:r>
              <a:rPr lang="en-CA" sz="1400" dirty="0">
                <a:latin typeface="Consolas" panose="020B0609020204030204" pitchFamily="49" charset="0"/>
                <a:cs typeface="Consolas" panose="020B0609020204030204" pitchFamily="49" charset="0"/>
              </a:rPr>
              <a:t>        double n{0.1*(17*i % 20)};</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std::cout &lt;&lt; "find(" &lt;&lt; n &lt;&lt; ") = " &lt;&lt; </a:t>
            </a:r>
            <a:r>
              <a:rPr lang="en-CA" sz="1400" dirty="0" err="1">
                <a:latin typeface="Consolas" panose="020B0609020204030204" pitchFamily="49" charset="0"/>
                <a:cs typeface="Consolas" panose="020B0609020204030204" pitchFamily="49" charset="0"/>
              </a:rPr>
              <a:t>list.find</a:t>
            </a:r>
            <a:r>
              <a:rPr lang="en-CA" sz="1400" dirty="0">
                <a:latin typeface="Consolas" panose="020B0609020204030204" pitchFamily="49" charset="0"/>
                <a:cs typeface="Consolas" panose="020B0609020204030204" pitchFamily="49" charset="0"/>
              </a:rPr>
              <a:t>(n) &lt;&lt; std::endl;</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4" name="TextBox 3"/>
          <p:cNvSpPr txBox="1"/>
          <p:nvPr/>
        </p:nvSpPr>
        <p:spPr>
          <a:xfrm>
            <a:off x="107504" y="4293096"/>
            <a:ext cx="8340745" cy="2123658"/>
          </a:xfrm>
          <a:prstGeom prst="rect">
            <a:avLst/>
          </a:prstGeom>
          <a:noFill/>
        </p:spPr>
        <p:txBody>
          <a:bodyPr wrap="none" rtlCol="0">
            <a:spAutoFit/>
          </a:bodyPr>
          <a:lstStyle/>
          <a:p>
            <a:r>
              <a:rPr lang="en-CA" sz="1100" dirty="0" smtClean="0">
                <a:solidFill>
                  <a:srgbClr val="0070C0"/>
                </a:solidFill>
                <a:latin typeface="Georgia" panose="02040502050405020303" pitchFamily="18" charset="0"/>
                <a:cs typeface="Consolas" panose="020B0609020204030204" pitchFamily="49" charset="0"/>
              </a:rPr>
              <a:t>Output:</a:t>
            </a:r>
          </a:p>
          <a:p>
            <a:r>
              <a:rPr lang="en-CA" sz="1100" dirty="0">
                <a:solidFill>
                  <a:srgbClr val="0070C0"/>
                </a:solidFill>
                <a:latin typeface="Consolas" panose="020B0609020204030204" pitchFamily="49" charset="0"/>
                <a:cs typeface="Consolas" panose="020B0609020204030204" pitchFamily="49" charset="0"/>
              </a:rPr>
              <a:t> </a:t>
            </a:r>
            <a:r>
              <a:rPr lang="en-CA" sz="1100" dirty="0" smtClean="0">
                <a:solidFill>
                  <a:srgbClr val="0070C0"/>
                </a:solidFill>
                <a:latin typeface="Consolas" panose="020B0609020204030204" pitchFamily="49" charset="0"/>
                <a:cs typeface="Consolas" panose="020B0609020204030204" pitchFamily="49" charset="0"/>
              </a:rPr>
              <a:t>  </a:t>
            </a:r>
            <a:r>
              <a:rPr lang="en-CA" sz="1100" dirty="0" err="1" smtClean="0">
                <a:solidFill>
                  <a:srgbClr val="0070C0"/>
                </a:solidFill>
                <a:latin typeface="Consolas" panose="020B0609020204030204" pitchFamily="49" charset="0"/>
                <a:cs typeface="Consolas" panose="020B0609020204030204" pitchFamily="49" charset="0"/>
              </a:rPr>
              <a:t>p_list_head</a:t>
            </a:r>
            <a:r>
              <a:rPr lang="en-CA" sz="1100" dirty="0" smtClean="0">
                <a:solidFill>
                  <a:srgbClr val="0070C0"/>
                </a:solidFill>
                <a:latin typeface="Consolas" panose="020B0609020204030204" pitchFamily="49" charset="0"/>
                <a:cs typeface="Consolas" panose="020B0609020204030204" pitchFamily="49" charset="0"/>
              </a:rPr>
              <a:t> </a:t>
            </a:r>
            <a:r>
              <a:rPr lang="en-CA" sz="1100" dirty="0">
                <a:solidFill>
                  <a:srgbClr val="0070C0"/>
                </a:solidFill>
                <a:latin typeface="Consolas" panose="020B0609020204030204" pitchFamily="49" charset="0"/>
                <a:cs typeface="Consolas" panose="020B0609020204030204" pitchFamily="49" charset="0"/>
              </a:rPr>
              <a:t>-&gt; (0.4) -&gt; (0.3) -&gt; </a:t>
            </a:r>
            <a:r>
              <a:rPr lang="en-CA" sz="1100" dirty="0" smtClean="0">
                <a:solidFill>
                  <a:srgbClr val="0070C0"/>
                </a:solidFill>
                <a:latin typeface="Consolas" panose="020B0609020204030204" pitchFamily="49" charset="0"/>
                <a:cs typeface="Consolas" panose="020B0609020204030204" pitchFamily="49" charset="0"/>
              </a:rPr>
              <a:t>(</a:t>
            </a:r>
            <a:r>
              <a:rPr lang="en-CA" sz="1100" dirty="0">
                <a:solidFill>
                  <a:srgbClr val="0070C0"/>
                </a:solidFill>
                <a:latin typeface="Consolas" panose="020B0609020204030204" pitchFamily="49" charset="0"/>
                <a:cs typeface="Consolas" panose="020B0609020204030204" pitchFamily="49" charset="0"/>
              </a:rPr>
              <a:t>0.2) -&gt; (0.1) -&gt; (0) -&gt; (0.5) -&gt; (0.6) -&gt; (0.7) -&gt; (0.8) -&gt; (0.9) -&gt; 0</a:t>
            </a:r>
          </a:p>
          <a:p>
            <a:r>
              <a:rPr lang="en-CA" sz="1100" dirty="0" smtClean="0">
                <a:solidFill>
                  <a:srgbClr val="0070C0"/>
                </a:solidFill>
                <a:latin typeface="Consolas" panose="020B0609020204030204" pitchFamily="49" charset="0"/>
                <a:cs typeface="Consolas" panose="020B0609020204030204" pitchFamily="49" charset="0"/>
              </a:rPr>
              <a:t>   find(0</a:t>
            </a:r>
            <a:r>
              <a:rPr lang="en-CA" sz="1100" dirty="0">
                <a:solidFill>
                  <a:srgbClr val="0070C0"/>
                </a:solidFill>
                <a:latin typeface="Consolas" panose="020B0609020204030204" pitchFamily="49" charset="0"/>
                <a:cs typeface="Consolas" panose="020B0609020204030204" pitchFamily="49" charset="0"/>
              </a:rPr>
              <a:t>) = 4</a:t>
            </a:r>
          </a:p>
          <a:p>
            <a:r>
              <a:rPr lang="en-CA" sz="1100" dirty="0" smtClean="0">
                <a:solidFill>
                  <a:srgbClr val="0070C0"/>
                </a:solidFill>
                <a:latin typeface="Consolas" panose="020B0609020204030204" pitchFamily="49" charset="0"/>
                <a:cs typeface="Consolas" panose="020B0609020204030204" pitchFamily="49" charset="0"/>
              </a:rPr>
              <a:t>   find(1.7</a:t>
            </a:r>
            <a:r>
              <a:rPr lang="en-CA" sz="1100" dirty="0">
                <a:solidFill>
                  <a:srgbClr val="0070C0"/>
                </a:solidFill>
                <a:latin typeface="Consolas" panose="020B0609020204030204" pitchFamily="49" charset="0"/>
                <a:cs typeface="Consolas" panose="020B0609020204030204" pitchFamily="49" charset="0"/>
              </a:rPr>
              <a:t>) = 10</a:t>
            </a:r>
          </a:p>
          <a:p>
            <a:r>
              <a:rPr lang="en-CA" sz="1100" dirty="0" smtClean="0">
                <a:solidFill>
                  <a:srgbClr val="0070C0"/>
                </a:solidFill>
                <a:latin typeface="Consolas" panose="020B0609020204030204" pitchFamily="49" charset="0"/>
                <a:cs typeface="Consolas" panose="020B0609020204030204" pitchFamily="49" charset="0"/>
              </a:rPr>
              <a:t>   find(1.4</a:t>
            </a:r>
            <a:r>
              <a:rPr lang="en-CA" sz="1100" dirty="0">
                <a:solidFill>
                  <a:srgbClr val="0070C0"/>
                </a:solidFill>
                <a:latin typeface="Consolas" panose="020B0609020204030204" pitchFamily="49" charset="0"/>
                <a:cs typeface="Consolas" panose="020B0609020204030204" pitchFamily="49" charset="0"/>
              </a:rPr>
              <a:t>) = 10</a:t>
            </a:r>
          </a:p>
          <a:p>
            <a:r>
              <a:rPr lang="en-CA" sz="1100" dirty="0" smtClean="0">
                <a:solidFill>
                  <a:srgbClr val="0070C0"/>
                </a:solidFill>
                <a:latin typeface="Consolas" panose="020B0609020204030204" pitchFamily="49" charset="0"/>
                <a:cs typeface="Consolas" panose="020B0609020204030204" pitchFamily="49" charset="0"/>
              </a:rPr>
              <a:t>   find(1.1</a:t>
            </a:r>
            <a:r>
              <a:rPr lang="en-CA" sz="1100" dirty="0">
                <a:solidFill>
                  <a:srgbClr val="0070C0"/>
                </a:solidFill>
                <a:latin typeface="Consolas" panose="020B0609020204030204" pitchFamily="49" charset="0"/>
                <a:cs typeface="Consolas" panose="020B0609020204030204" pitchFamily="49" charset="0"/>
              </a:rPr>
              <a:t>) = 10</a:t>
            </a:r>
          </a:p>
          <a:p>
            <a:r>
              <a:rPr lang="en-CA" sz="1100" dirty="0" smtClean="0">
                <a:solidFill>
                  <a:srgbClr val="0070C0"/>
                </a:solidFill>
                <a:latin typeface="Consolas" panose="020B0609020204030204" pitchFamily="49" charset="0"/>
                <a:cs typeface="Consolas" panose="020B0609020204030204" pitchFamily="49" charset="0"/>
              </a:rPr>
              <a:t>   find(0.8</a:t>
            </a:r>
            <a:r>
              <a:rPr lang="en-CA" sz="1100" dirty="0">
                <a:solidFill>
                  <a:srgbClr val="0070C0"/>
                </a:solidFill>
                <a:latin typeface="Consolas" panose="020B0609020204030204" pitchFamily="49" charset="0"/>
                <a:cs typeface="Consolas" panose="020B0609020204030204" pitchFamily="49" charset="0"/>
              </a:rPr>
              <a:t>) = 8</a:t>
            </a:r>
          </a:p>
          <a:p>
            <a:r>
              <a:rPr lang="en-CA" sz="1100" dirty="0" smtClean="0">
                <a:solidFill>
                  <a:srgbClr val="0070C0"/>
                </a:solidFill>
                <a:latin typeface="Consolas" panose="020B0609020204030204" pitchFamily="49" charset="0"/>
                <a:cs typeface="Consolas" panose="020B0609020204030204" pitchFamily="49" charset="0"/>
              </a:rPr>
              <a:t>   find(0.5</a:t>
            </a:r>
            <a:r>
              <a:rPr lang="en-CA" sz="1100" dirty="0">
                <a:solidFill>
                  <a:srgbClr val="0070C0"/>
                </a:solidFill>
                <a:latin typeface="Consolas" panose="020B0609020204030204" pitchFamily="49" charset="0"/>
                <a:cs typeface="Consolas" panose="020B0609020204030204" pitchFamily="49" charset="0"/>
              </a:rPr>
              <a:t>) = 5</a:t>
            </a:r>
          </a:p>
          <a:p>
            <a:r>
              <a:rPr lang="en-CA" sz="1100" dirty="0" smtClean="0">
                <a:solidFill>
                  <a:srgbClr val="0070C0"/>
                </a:solidFill>
                <a:latin typeface="Consolas" panose="020B0609020204030204" pitchFamily="49" charset="0"/>
                <a:cs typeface="Consolas" panose="020B0609020204030204" pitchFamily="49" charset="0"/>
              </a:rPr>
              <a:t>   find(0.2</a:t>
            </a:r>
            <a:r>
              <a:rPr lang="en-CA" sz="1100" dirty="0">
                <a:solidFill>
                  <a:srgbClr val="0070C0"/>
                </a:solidFill>
                <a:latin typeface="Consolas" panose="020B0609020204030204" pitchFamily="49" charset="0"/>
                <a:cs typeface="Consolas" panose="020B0609020204030204" pitchFamily="49" charset="0"/>
              </a:rPr>
              <a:t>) = 2</a:t>
            </a:r>
          </a:p>
          <a:p>
            <a:r>
              <a:rPr lang="en-CA" sz="1100" dirty="0" smtClean="0">
                <a:solidFill>
                  <a:srgbClr val="0070C0"/>
                </a:solidFill>
                <a:latin typeface="Consolas" panose="020B0609020204030204" pitchFamily="49" charset="0"/>
                <a:cs typeface="Consolas" panose="020B0609020204030204" pitchFamily="49" charset="0"/>
              </a:rPr>
              <a:t>   find(1.9</a:t>
            </a:r>
            <a:r>
              <a:rPr lang="en-CA" sz="1100" dirty="0">
                <a:solidFill>
                  <a:srgbClr val="0070C0"/>
                </a:solidFill>
                <a:latin typeface="Consolas" panose="020B0609020204030204" pitchFamily="49" charset="0"/>
                <a:cs typeface="Consolas" panose="020B0609020204030204" pitchFamily="49" charset="0"/>
              </a:rPr>
              <a:t>) = 10</a:t>
            </a:r>
          </a:p>
          <a:p>
            <a:r>
              <a:rPr lang="en-CA" sz="1100" dirty="0" smtClean="0">
                <a:solidFill>
                  <a:srgbClr val="0070C0"/>
                </a:solidFill>
                <a:latin typeface="Consolas" panose="020B0609020204030204" pitchFamily="49" charset="0"/>
                <a:cs typeface="Consolas" panose="020B0609020204030204" pitchFamily="49" charset="0"/>
              </a:rPr>
              <a:t>   find(1.6</a:t>
            </a:r>
            <a:r>
              <a:rPr lang="en-CA" sz="1100" dirty="0">
                <a:solidFill>
                  <a:srgbClr val="0070C0"/>
                </a:solidFill>
                <a:latin typeface="Consolas" panose="020B0609020204030204" pitchFamily="49" charset="0"/>
                <a:cs typeface="Consolas" panose="020B0609020204030204" pitchFamily="49" charset="0"/>
              </a:rPr>
              <a:t>) = 10</a:t>
            </a:r>
          </a:p>
          <a:p>
            <a:r>
              <a:rPr lang="en-CA" sz="1100" dirty="0" smtClean="0">
                <a:solidFill>
                  <a:srgbClr val="0070C0"/>
                </a:solidFill>
                <a:latin typeface="Consolas" panose="020B0609020204030204" pitchFamily="49" charset="0"/>
                <a:cs typeface="Consolas" panose="020B0609020204030204" pitchFamily="49" charset="0"/>
              </a:rPr>
              <a:t>   find(1.3</a:t>
            </a:r>
            <a:r>
              <a:rPr lang="en-CA" sz="1100" dirty="0">
                <a:solidFill>
                  <a:srgbClr val="0070C0"/>
                </a:solidFill>
                <a:latin typeface="Consolas" panose="020B0609020204030204" pitchFamily="49" charset="0"/>
                <a:cs typeface="Consolas" panose="020B0609020204030204" pitchFamily="49" charset="0"/>
              </a:rPr>
              <a:t>) = </a:t>
            </a:r>
            <a:r>
              <a:rPr lang="en-CA" sz="1100" dirty="0" smtClean="0">
                <a:solidFill>
                  <a:srgbClr val="0070C0"/>
                </a:solidFill>
                <a:latin typeface="Consolas" panose="020B0609020204030204" pitchFamily="49" charset="0"/>
                <a:cs typeface="Consolas" panose="020B0609020204030204" pitchFamily="49" charset="0"/>
              </a:rPr>
              <a:t>10</a:t>
            </a:r>
          </a:p>
        </p:txBody>
      </p:sp>
    </p:spTree>
    <p:extLst>
      <p:ext uri="{BB962C8B-B14F-4D97-AF65-F5344CB8AC3E}">
        <p14:creationId xmlns:p14="http://schemas.microsoft.com/office/powerpoint/2010/main" val="178576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Here is a program that tests our class:</a:t>
            </a:r>
            <a:endParaRPr lang="en-CA" dirty="0"/>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for ( int i = 0; i &lt; 8; ++i ) {</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list.pop_front</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std::cout &lt;&lt; "Size:  " &lt;&lt; </a:t>
            </a:r>
            <a:r>
              <a:rPr lang="en-CA" sz="1400" dirty="0" err="1">
                <a:latin typeface="Consolas" panose="020B0609020204030204" pitchFamily="49" charset="0"/>
                <a:cs typeface="Consolas" panose="020B0609020204030204" pitchFamily="49" charset="0"/>
              </a:rPr>
              <a:t>list.size</a:t>
            </a:r>
            <a:r>
              <a:rPr lang="en-CA" sz="1400" dirty="0">
                <a:latin typeface="Consolas" panose="020B0609020204030204" pitchFamily="49" charset="0"/>
                <a:cs typeface="Consolas" panose="020B0609020204030204" pitchFamily="49" charset="0"/>
              </a:rPr>
              <a:t>() &lt;&lt; std::endl;</a:t>
            </a:r>
          </a:p>
          <a:p>
            <a:pPr marL="800100" lvl="2" indent="0">
              <a:buNone/>
            </a:pPr>
            <a:r>
              <a:rPr lang="en-CA" sz="1400" dirty="0">
                <a:latin typeface="Consolas" panose="020B0609020204030204" pitchFamily="49" charset="0"/>
                <a:cs typeface="Consolas" panose="020B0609020204030204" pitchFamily="49" charset="0"/>
              </a:rPr>
              <a:t>    std::cout &lt;&lt; "Empty: " &lt;&lt; </a:t>
            </a:r>
            <a:r>
              <a:rPr lang="en-CA" sz="1400" dirty="0" err="1">
                <a:latin typeface="Consolas" panose="020B0609020204030204" pitchFamily="49" charset="0"/>
                <a:cs typeface="Consolas" panose="020B0609020204030204" pitchFamily="49" charset="0"/>
              </a:rPr>
              <a:t>list.empty</a:t>
            </a:r>
            <a:r>
              <a:rPr lang="en-CA" sz="1400" dirty="0">
                <a:latin typeface="Consolas" panose="020B0609020204030204" pitchFamily="49" charset="0"/>
                <a:cs typeface="Consolas" panose="020B0609020204030204" pitchFamily="49" charset="0"/>
              </a:rPr>
              <a:t>() &lt;&lt; std::endl;</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list.print</a:t>
            </a:r>
            <a:r>
              <a:rPr lang="en-CA" sz="14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list.pop_front</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list.pop_front</a:t>
            </a:r>
            <a:r>
              <a:rPr lang="en-CA" sz="14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std::cout &lt;&lt; "Size:  " &lt;&lt; </a:t>
            </a:r>
            <a:r>
              <a:rPr lang="en-CA" sz="1400" dirty="0" err="1">
                <a:latin typeface="Consolas" panose="020B0609020204030204" pitchFamily="49" charset="0"/>
                <a:cs typeface="Consolas" panose="020B0609020204030204" pitchFamily="49" charset="0"/>
              </a:rPr>
              <a:t>list.size</a:t>
            </a:r>
            <a:r>
              <a:rPr lang="en-CA" sz="1400" dirty="0">
                <a:latin typeface="Consolas" panose="020B0609020204030204" pitchFamily="49" charset="0"/>
                <a:cs typeface="Consolas" panose="020B0609020204030204" pitchFamily="49" charset="0"/>
              </a:rPr>
              <a:t>() &lt;&lt; std::endl;</a:t>
            </a:r>
          </a:p>
          <a:p>
            <a:pPr marL="800100" lvl="2" indent="0">
              <a:buNone/>
            </a:pPr>
            <a:r>
              <a:rPr lang="en-CA" sz="1400" dirty="0">
                <a:latin typeface="Consolas" panose="020B0609020204030204" pitchFamily="49" charset="0"/>
                <a:cs typeface="Consolas" panose="020B0609020204030204" pitchFamily="49" charset="0"/>
              </a:rPr>
              <a:t>    std::cout &lt;&lt; "Empty: " &lt;&lt; </a:t>
            </a:r>
            <a:r>
              <a:rPr lang="en-CA" sz="1400" dirty="0" err="1">
                <a:latin typeface="Consolas" panose="020B0609020204030204" pitchFamily="49" charset="0"/>
                <a:cs typeface="Consolas" panose="020B0609020204030204" pitchFamily="49" charset="0"/>
              </a:rPr>
              <a:t>list.empty</a:t>
            </a:r>
            <a:r>
              <a:rPr lang="en-CA" sz="1400" dirty="0">
                <a:latin typeface="Consolas" panose="020B0609020204030204" pitchFamily="49" charset="0"/>
                <a:cs typeface="Consolas" panose="020B0609020204030204" pitchFamily="49" charset="0"/>
              </a:rPr>
              <a:t>() &lt;&lt; std::endl;</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list.print</a:t>
            </a:r>
            <a:r>
              <a:rPr lang="en-CA" sz="14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return 0;</a:t>
            </a:r>
          </a:p>
          <a:p>
            <a:pPr marL="800100" lvl="2" indent="0">
              <a:buNone/>
            </a:pPr>
            <a:r>
              <a:rPr lang="en-CA" sz="1400" dirty="0">
                <a:latin typeface="Consolas" panose="020B0609020204030204" pitchFamily="49" charset="0"/>
                <a:cs typeface="Consolas" panose="020B0609020204030204" pitchFamily="49" charset="0"/>
              </a:rPr>
              <a:t>}</a:t>
            </a:r>
          </a:p>
        </p:txBody>
      </p:sp>
      <p:sp>
        <p:nvSpPr>
          <p:cNvPr id="5" name="TextBox 4"/>
          <p:cNvSpPr txBox="1"/>
          <p:nvPr/>
        </p:nvSpPr>
        <p:spPr>
          <a:xfrm>
            <a:off x="5580112" y="3573016"/>
            <a:ext cx="3384376" cy="1384995"/>
          </a:xfrm>
          <a:prstGeom prst="rect">
            <a:avLst/>
          </a:prstGeom>
          <a:noFill/>
        </p:spPr>
        <p:txBody>
          <a:bodyPr wrap="square" rtlCol="0">
            <a:spAutoFit/>
          </a:bodyPr>
          <a:lstStyle/>
          <a:p>
            <a:r>
              <a:rPr lang="en-CA" sz="1200" dirty="0" smtClean="0">
                <a:solidFill>
                  <a:srgbClr val="0070C0"/>
                </a:solidFill>
                <a:latin typeface="Georgia" panose="02040502050405020303" pitchFamily="18" charset="0"/>
                <a:cs typeface="Consolas" panose="020B0609020204030204" pitchFamily="49" charset="0"/>
              </a:rPr>
              <a:t>Output:</a:t>
            </a:r>
          </a:p>
          <a:p>
            <a:r>
              <a:rPr lang="en-CA" sz="1200" dirty="0" smtClean="0">
                <a:solidFill>
                  <a:srgbClr val="0070C0"/>
                </a:solidFill>
                <a:latin typeface="Consolas" panose="020B0609020204030204" pitchFamily="49" charset="0"/>
                <a:cs typeface="Consolas" panose="020B0609020204030204" pitchFamily="49" charset="0"/>
              </a:rPr>
              <a:t>   Size</a:t>
            </a:r>
            <a:r>
              <a:rPr lang="en-CA" sz="1200" dirty="0">
                <a:solidFill>
                  <a:srgbClr val="0070C0"/>
                </a:solidFill>
                <a:latin typeface="Consolas" panose="020B0609020204030204" pitchFamily="49" charset="0"/>
                <a:cs typeface="Consolas" panose="020B0609020204030204" pitchFamily="49" charset="0"/>
              </a:rPr>
              <a:t>:  2</a:t>
            </a:r>
          </a:p>
          <a:p>
            <a:r>
              <a:rPr lang="en-CA" sz="1200" dirty="0" smtClean="0">
                <a:solidFill>
                  <a:srgbClr val="0070C0"/>
                </a:solidFill>
                <a:latin typeface="Consolas" panose="020B0609020204030204" pitchFamily="49" charset="0"/>
                <a:cs typeface="Consolas" panose="020B0609020204030204" pitchFamily="49" charset="0"/>
              </a:rPr>
              <a:t>   Empty</a:t>
            </a:r>
            <a:r>
              <a:rPr lang="en-CA" sz="1200" dirty="0">
                <a:solidFill>
                  <a:srgbClr val="0070C0"/>
                </a:solidFill>
                <a:latin typeface="Consolas" panose="020B0609020204030204" pitchFamily="49" charset="0"/>
                <a:cs typeface="Consolas" panose="020B0609020204030204" pitchFamily="49" charset="0"/>
              </a:rPr>
              <a:t>: 0</a:t>
            </a:r>
          </a:p>
          <a:p>
            <a:r>
              <a:rPr lang="en-CA" sz="1200" dirty="0" smtClean="0">
                <a:solidFill>
                  <a:srgbClr val="0070C0"/>
                </a:solidFill>
                <a:latin typeface="Consolas" panose="020B0609020204030204" pitchFamily="49" charset="0"/>
                <a:cs typeface="Consolas" panose="020B0609020204030204" pitchFamily="49" charset="0"/>
              </a:rPr>
              <a:t>   </a:t>
            </a:r>
            <a:r>
              <a:rPr lang="en-CA" sz="1200" dirty="0" err="1" smtClean="0">
                <a:solidFill>
                  <a:srgbClr val="0070C0"/>
                </a:solidFill>
                <a:latin typeface="Consolas" panose="020B0609020204030204" pitchFamily="49" charset="0"/>
                <a:cs typeface="Consolas" panose="020B0609020204030204" pitchFamily="49" charset="0"/>
              </a:rPr>
              <a:t>p_list_head</a:t>
            </a:r>
            <a:r>
              <a:rPr lang="en-CA" sz="1200" dirty="0" smtClean="0">
                <a:solidFill>
                  <a:srgbClr val="0070C0"/>
                </a:solidFill>
                <a:latin typeface="Consolas" panose="020B0609020204030204" pitchFamily="49" charset="0"/>
                <a:cs typeface="Consolas" panose="020B0609020204030204" pitchFamily="49" charset="0"/>
              </a:rPr>
              <a:t> </a:t>
            </a:r>
            <a:r>
              <a:rPr lang="en-CA" sz="1200" dirty="0">
                <a:solidFill>
                  <a:srgbClr val="0070C0"/>
                </a:solidFill>
                <a:latin typeface="Consolas" panose="020B0609020204030204" pitchFamily="49" charset="0"/>
                <a:cs typeface="Consolas" panose="020B0609020204030204" pitchFamily="49" charset="0"/>
              </a:rPr>
              <a:t>-&gt; (0.8) -&gt; (0.9) -&gt; 0</a:t>
            </a:r>
          </a:p>
          <a:p>
            <a:r>
              <a:rPr lang="en-CA" sz="1200" dirty="0" smtClean="0">
                <a:solidFill>
                  <a:srgbClr val="0070C0"/>
                </a:solidFill>
                <a:latin typeface="Consolas" panose="020B0609020204030204" pitchFamily="49" charset="0"/>
                <a:cs typeface="Consolas" panose="020B0609020204030204" pitchFamily="49" charset="0"/>
              </a:rPr>
              <a:t>   Size</a:t>
            </a:r>
            <a:r>
              <a:rPr lang="en-CA" sz="1200" dirty="0">
                <a:solidFill>
                  <a:srgbClr val="0070C0"/>
                </a:solidFill>
                <a:latin typeface="Consolas" panose="020B0609020204030204" pitchFamily="49" charset="0"/>
                <a:cs typeface="Consolas" panose="020B0609020204030204" pitchFamily="49" charset="0"/>
              </a:rPr>
              <a:t>:  0</a:t>
            </a:r>
          </a:p>
          <a:p>
            <a:r>
              <a:rPr lang="en-CA" sz="1200" dirty="0" smtClean="0">
                <a:solidFill>
                  <a:srgbClr val="0070C0"/>
                </a:solidFill>
                <a:latin typeface="Consolas" panose="020B0609020204030204" pitchFamily="49" charset="0"/>
                <a:cs typeface="Consolas" panose="020B0609020204030204" pitchFamily="49" charset="0"/>
              </a:rPr>
              <a:t>   Empty</a:t>
            </a:r>
            <a:r>
              <a:rPr lang="en-CA" sz="1200" dirty="0">
                <a:solidFill>
                  <a:srgbClr val="0070C0"/>
                </a:solidFill>
                <a:latin typeface="Consolas" panose="020B0609020204030204" pitchFamily="49" charset="0"/>
                <a:cs typeface="Consolas" panose="020B0609020204030204" pitchFamily="49" charset="0"/>
              </a:rPr>
              <a:t>: 1</a:t>
            </a:r>
          </a:p>
          <a:p>
            <a:r>
              <a:rPr lang="en-CA" sz="1200" dirty="0" smtClean="0">
                <a:solidFill>
                  <a:srgbClr val="0070C0"/>
                </a:solidFill>
                <a:latin typeface="Consolas" panose="020B0609020204030204" pitchFamily="49" charset="0"/>
                <a:cs typeface="Consolas" panose="020B0609020204030204" pitchFamily="49" charset="0"/>
              </a:rPr>
              <a:t>   </a:t>
            </a:r>
            <a:r>
              <a:rPr lang="en-CA" sz="1200" dirty="0" err="1" smtClean="0">
                <a:solidFill>
                  <a:srgbClr val="0070C0"/>
                </a:solidFill>
                <a:latin typeface="Consolas" panose="020B0609020204030204" pitchFamily="49" charset="0"/>
                <a:cs typeface="Consolas" panose="020B0609020204030204" pitchFamily="49" charset="0"/>
              </a:rPr>
              <a:t>p_list_head</a:t>
            </a:r>
            <a:r>
              <a:rPr lang="en-CA" sz="1200" dirty="0" smtClean="0">
                <a:solidFill>
                  <a:srgbClr val="0070C0"/>
                </a:solidFill>
                <a:latin typeface="Consolas" panose="020B0609020204030204" pitchFamily="49" charset="0"/>
                <a:cs typeface="Consolas" panose="020B0609020204030204" pitchFamily="49" charset="0"/>
              </a:rPr>
              <a:t> </a:t>
            </a:r>
            <a:r>
              <a:rPr lang="en-CA" sz="1200" dirty="0">
                <a:solidFill>
                  <a:srgbClr val="0070C0"/>
                </a:solidFill>
                <a:latin typeface="Consolas" panose="020B0609020204030204" pitchFamily="49" charset="0"/>
                <a:cs typeface="Consolas" panose="020B0609020204030204" pitchFamily="49" charset="0"/>
              </a:rPr>
              <a:t>-&gt; 0</a:t>
            </a:r>
          </a:p>
        </p:txBody>
      </p:sp>
    </p:spTree>
    <p:extLst>
      <p:ext uri="{BB962C8B-B14F-4D97-AF65-F5344CB8AC3E}">
        <p14:creationId xmlns:p14="http://schemas.microsoft.com/office/powerpoint/2010/main" val="45304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Convert our linked list of </a:t>
            </a:r>
            <a:r>
              <a:rPr lang="en-CA" dirty="0" smtClean="0">
                <a:latin typeface="Consolas" panose="020B0609020204030204" pitchFamily="49" charset="0"/>
                <a:cs typeface="Consolas" panose="020B0609020204030204" pitchFamily="49" charset="0"/>
              </a:rPr>
              <a:t>int</a:t>
            </a:r>
            <a:r>
              <a:rPr lang="en-CA" dirty="0" smtClean="0"/>
              <a:t> to one using templates</a:t>
            </a:r>
            <a:endParaRPr lang="en-CA"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how to convert a linked list to a templated class</a:t>
            </a:r>
            <a:endParaRPr lang="en-CA" dirty="0" smtClean="0"/>
          </a:p>
          <a:p>
            <a:pPr lvl="1"/>
            <a:r>
              <a:rPr lang="en-CA" dirty="0" smtClean="0"/>
              <a:t>Understand it is always necessary to specify templates for classes other than the one we are using</a:t>
            </a:r>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Included libraries</a:t>
            </a:r>
            <a:endParaRPr lang="en-CA" dirty="0"/>
          </a:p>
        </p:txBody>
      </p:sp>
      <p:sp>
        <p:nvSpPr>
          <p:cNvPr id="3" name="Content Placeholder 2"/>
          <p:cNvSpPr>
            <a:spLocks noGrp="1"/>
          </p:cNvSpPr>
          <p:nvPr>
            <p:ph idx="1"/>
          </p:nvPr>
        </p:nvSpPr>
        <p:spPr>
          <a:xfrm>
            <a:off x="457200" y="1600200"/>
            <a:ext cx="8075240" cy="4525963"/>
          </a:xfrm>
        </p:spPr>
        <p:txBody>
          <a:bodyPr>
            <a:normAutofit fontScale="85000" lnSpcReduction="20000"/>
          </a:bodyPr>
          <a:lstStyle/>
          <a:p>
            <a:r>
              <a:rPr lang="en-CA" sz="2400" dirty="0" smtClean="0"/>
              <a:t>We will require three libraries:</a:t>
            </a:r>
            <a:endParaRPr lang="en-CA" sz="2400" dirty="0"/>
          </a:p>
          <a:p>
            <a:pPr marL="800100" lvl="2" indent="0">
              <a:buNone/>
            </a:pPr>
            <a:r>
              <a:rPr lang="en-CA" sz="2200" dirty="0" smtClean="0">
                <a:latin typeface="Consolas" panose="020B0609020204030204" pitchFamily="49" charset="0"/>
                <a:cs typeface="Consolas" panose="020B0609020204030204" pitchFamily="49" charset="0"/>
              </a:rPr>
              <a:t>#include &lt;</a:t>
            </a:r>
            <a:r>
              <a:rPr lang="en-CA" sz="2200" dirty="0" err="1" smtClean="0">
                <a:latin typeface="Consolas" panose="020B0609020204030204" pitchFamily="49" charset="0"/>
                <a:cs typeface="Consolas" panose="020B0609020204030204" pitchFamily="49" charset="0"/>
              </a:rPr>
              <a:t>cstdlib</a:t>
            </a:r>
            <a:r>
              <a:rPr lang="en-CA" sz="2200" dirty="0" smtClean="0">
                <a:latin typeface="Consolas" panose="020B0609020204030204" pitchFamily="49" charset="0"/>
                <a:cs typeface="Consolas" panose="020B0609020204030204" pitchFamily="49" charset="0"/>
              </a:rPr>
              <a:t>&gt;</a:t>
            </a:r>
          </a:p>
          <a:p>
            <a:pPr marL="800100" lvl="2" indent="0">
              <a:buNone/>
            </a:pPr>
            <a:r>
              <a:rPr lang="en-CA" sz="2200" dirty="0" smtClean="0">
                <a:latin typeface="Consolas" panose="020B0609020204030204" pitchFamily="49" charset="0"/>
                <a:cs typeface="Consolas" panose="020B0609020204030204" pitchFamily="49" charset="0"/>
              </a:rPr>
              <a:t>#include &lt;iostream&gt;</a:t>
            </a:r>
          </a:p>
          <a:p>
            <a:pPr marL="800100" lvl="2" indent="0">
              <a:buNone/>
            </a:pPr>
            <a:r>
              <a:rPr lang="en-CA" sz="2200" dirty="0" smtClean="0">
                <a:latin typeface="Consolas" panose="020B0609020204030204" pitchFamily="49" charset="0"/>
                <a:cs typeface="Consolas" panose="020B0609020204030204" pitchFamily="49" charset="0"/>
              </a:rPr>
              <a:t>#include &lt;cassert&gt;</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 with member functions</a:t>
            </a:r>
            <a:endParaRPr lang="en-CA" dirty="0"/>
          </a:p>
        </p:txBody>
      </p:sp>
      <p:sp>
        <p:nvSpPr>
          <p:cNvPr id="3" name="Content Placeholder 2"/>
          <p:cNvSpPr>
            <a:spLocks noGrp="1"/>
          </p:cNvSpPr>
          <p:nvPr>
            <p:ph idx="1"/>
          </p:nvPr>
        </p:nvSpPr>
        <p:spPr>
          <a:xfrm>
            <a:off x="457200" y="1600200"/>
            <a:ext cx="8075240" cy="4525963"/>
          </a:xfrm>
        </p:spPr>
        <p:txBody>
          <a:bodyPr>
            <a:normAutofit fontScale="85000" lnSpcReduction="20000"/>
          </a:bodyPr>
          <a:lstStyle/>
          <a:p>
            <a:r>
              <a:rPr lang="en-CA" sz="2400" dirty="0" smtClean="0"/>
              <a:t>Recall that the only places we used the datatype int was when:</a:t>
            </a:r>
          </a:p>
          <a:p>
            <a:pPr lvl="1"/>
            <a:r>
              <a:rPr lang="en-CA" sz="2300" dirty="0" smtClean="0"/>
              <a:t>We declared the member variable holding the datum</a:t>
            </a:r>
          </a:p>
          <a:p>
            <a:pPr lvl="1"/>
            <a:r>
              <a:rPr lang="en-CA" sz="2300" dirty="0" smtClean="0"/>
              <a:t>Declared the member functions:</a:t>
            </a:r>
          </a:p>
          <a:p>
            <a:pPr lvl="2"/>
            <a:r>
              <a:rPr lang="en-CA" sz="2300" dirty="0" smtClean="0"/>
              <a:t>Pushing a new node at the front or the back</a:t>
            </a:r>
          </a:p>
          <a:p>
            <a:pPr lvl="2"/>
            <a:r>
              <a:rPr lang="en-CA" sz="2300" dirty="0" smtClean="0"/>
              <a:t>Returning the front or the back</a:t>
            </a:r>
          </a:p>
          <a:p>
            <a:pPr lvl="2"/>
            <a:r>
              <a:rPr lang="en-CA" sz="2300" dirty="0" smtClean="0"/>
              <a:t>Finding a datum in the linked list</a:t>
            </a:r>
          </a:p>
          <a:p>
            <a:pPr lvl="2"/>
            <a:endParaRPr lang="en-CA" sz="2300" dirty="0"/>
          </a:p>
          <a:p>
            <a:r>
              <a:rPr lang="en-CA" sz="2500" dirty="0" smtClean="0"/>
              <a:t>These are ideal conditions for a templated:</a:t>
            </a:r>
          </a:p>
          <a:p>
            <a:pPr lvl="1"/>
            <a:r>
              <a:rPr lang="en-CA" sz="2400" dirty="0" smtClean="0"/>
              <a:t>Both the </a:t>
            </a:r>
            <a:r>
              <a:rPr lang="en-CA" sz="2400" dirty="0" smtClean="0">
                <a:latin typeface="Consolas" panose="020B0609020204030204" pitchFamily="49" charset="0"/>
                <a:cs typeface="Consolas" panose="020B0609020204030204" pitchFamily="49" charset="0"/>
              </a:rPr>
              <a:t>Node</a:t>
            </a:r>
            <a:r>
              <a:rPr lang="en-CA" sz="2400" dirty="0" smtClean="0"/>
              <a:t> and the </a:t>
            </a:r>
            <a:r>
              <a:rPr lang="en-CA" sz="2400" dirty="0" err="1" smtClean="0">
                <a:latin typeface="Consolas" panose="020B0609020204030204" pitchFamily="49" charset="0"/>
                <a:cs typeface="Consolas" panose="020B0609020204030204" pitchFamily="49" charset="0"/>
              </a:rPr>
              <a:t>Linked_list</a:t>
            </a:r>
            <a:r>
              <a:rPr lang="en-CA" sz="2400" dirty="0" smtClean="0"/>
              <a:t> classes must be templated</a:t>
            </a:r>
          </a:p>
        </p:txBody>
      </p:sp>
    </p:spTree>
    <p:extLst>
      <p:ext uri="{BB962C8B-B14F-4D97-AF65-F5344CB8AC3E}">
        <p14:creationId xmlns:p14="http://schemas.microsoft.com/office/powerpoint/2010/main" val="3641768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Node class</a:t>
            </a:r>
            <a:endParaRPr lang="en-CA" dirty="0"/>
          </a:p>
        </p:txBody>
      </p:sp>
      <p:sp>
        <p:nvSpPr>
          <p:cNvPr id="3" name="Content Placeholder 2"/>
          <p:cNvSpPr>
            <a:spLocks noGrp="1"/>
          </p:cNvSpPr>
          <p:nvPr>
            <p:ph idx="1"/>
          </p:nvPr>
        </p:nvSpPr>
        <p:spPr/>
        <p:txBody>
          <a:bodyPr/>
          <a:lstStyle/>
          <a:p>
            <a:r>
              <a:rPr lang="en-CA" dirty="0" smtClean="0"/>
              <a:t>The modifications to the </a:t>
            </a:r>
            <a:r>
              <a:rPr lang="en-CA" dirty="0" smtClean="0">
                <a:latin typeface="Consolas" panose="020B0609020204030204" pitchFamily="49" charset="0"/>
                <a:cs typeface="Consolas" panose="020B0609020204030204" pitchFamily="49" charset="0"/>
              </a:rPr>
              <a:t>Node</a:t>
            </a:r>
            <a:r>
              <a:rPr lang="en-CA" dirty="0" smtClean="0"/>
              <a:t> clas</a:t>
            </a:r>
            <a:r>
              <a:rPr lang="en-CA" dirty="0" smtClean="0"/>
              <a:t>s are straight-forward:</a:t>
            </a:r>
            <a:endParaRPr lang="en-CA" dirty="0" smtClean="0"/>
          </a:p>
          <a:p>
            <a:pPr marL="400050" lvl="1" indent="0">
              <a:buNone/>
            </a:pPr>
            <a:endParaRPr lang="en-CA" sz="1200" dirty="0" smtClean="0">
              <a:latin typeface="Consolas" panose="020B0609020204030204" pitchFamily="49" charset="0"/>
              <a:cs typeface="Consolas" panose="020B0609020204030204" pitchFamily="49" charset="0"/>
            </a:endParaRPr>
          </a:p>
          <a:p>
            <a:pPr marL="400050" lvl="1" indent="0">
              <a:buNone/>
            </a:pPr>
            <a:r>
              <a:rPr lang="en-CA" sz="1200" dirty="0" smtClean="0">
                <a:latin typeface="Consolas" panose="020B0609020204030204" pitchFamily="49" charset="0"/>
                <a:cs typeface="Consolas" panose="020B0609020204030204" pitchFamily="49" charset="0"/>
              </a:rPr>
              <a:t>// Class declarations</a:t>
            </a:r>
            <a:endParaRPr lang="en-CA" sz="1200" dirty="0">
              <a:latin typeface="Consolas" panose="020B0609020204030204" pitchFamily="49" charset="0"/>
              <a:cs typeface="Consolas" panose="020B0609020204030204" pitchFamily="49" charset="0"/>
            </a:endParaRPr>
          </a:p>
          <a:p>
            <a:pPr marL="400050" lvl="1" indent="0">
              <a:buNone/>
            </a:pPr>
            <a:r>
              <a:rPr lang="en-CA" sz="1200" b="1" dirty="0" smtClean="0">
                <a:solidFill>
                  <a:srgbClr val="FF0000"/>
                </a:solidFill>
                <a:latin typeface="Consolas" panose="020B0609020204030204" pitchFamily="49" charset="0"/>
                <a:cs typeface="Consolas" panose="020B0609020204030204" pitchFamily="49" charset="0"/>
              </a:rPr>
              <a:t>template &lt;typename T&gt;</a:t>
            </a:r>
          </a:p>
          <a:p>
            <a:pPr marL="400050" lvl="1" indent="0">
              <a:buNone/>
            </a:pPr>
            <a:r>
              <a:rPr lang="en-CA" sz="1200" dirty="0" smtClean="0">
                <a:latin typeface="Consolas" panose="020B0609020204030204" pitchFamily="49" charset="0"/>
                <a:cs typeface="Consolas" panose="020B0609020204030204" pitchFamily="49" charset="0"/>
              </a:rPr>
              <a:t>class </a:t>
            </a:r>
            <a:r>
              <a:rPr lang="en-CA" sz="1200" dirty="0">
                <a:latin typeface="Consolas" panose="020B0609020204030204" pitchFamily="49" charset="0"/>
                <a:cs typeface="Consolas" panose="020B0609020204030204" pitchFamily="49" charset="0"/>
              </a:rPr>
              <a:t>Node</a:t>
            </a:r>
            <a:r>
              <a:rPr lang="en-CA" sz="1200" dirty="0" smtClean="0">
                <a:latin typeface="Consolas" panose="020B0609020204030204" pitchFamily="49" charset="0"/>
                <a:cs typeface="Consolas" panose="020B0609020204030204" pitchFamily="49" charset="0"/>
              </a:rPr>
              <a:t>;</a:t>
            </a:r>
          </a:p>
          <a:p>
            <a:pPr marL="400050" lvl="1" indent="0">
              <a:buNone/>
            </a:pPr>
            <a:r>
              <a:rPr lang="en-CA" sz="1200" b="1" dirty="0">
                <a:solidFill>
                  <a:srgbClr val="FF0000"/>
                </a:solidFill>
                <a:latin typeface="Consolas" panose="020B0609020204030204" pitchFamily="49" charset="0"/>
                <a:cs typeface="Consolas" panose="020B0609020204030204" pitchFamily="49" charset="0"/>
              </a:rPr>
              <a:t>template &lt;typename T&gt;</a:t>
            </a:r>
          </a:p>
          <a:p>
            <a:pPr marL="400050" lvl="1" indent="0">
              <a:buNone/>
            </a:pPr>
            <a:r>
              <a:rPr lang="en-CA" sz="1200" dirty="0">
                <a:latin typeface="Consolas" panose="020B0609020204030204" pitchFamily="49" charset="0"/>
                <a:cs typeface="Consolas" panose="020B0609020204030204" pitchFamily="49" charset="0"/>
              </a:rPr>
              <a:t>class </a:t>
            </a:r>
            <a:r>
              <a:rPr lang="en-CA" sz="1200" dirty="0" err="1" smtClean="0">
                <a:latin typeface="Consolas" panose="020B0609020204030204" pitchFamily="49" charset="0"/>
                <a:cs typeface="Consolas" panose="020B0609020204030204" pitchFamily="49" charset="0"/>
              </a:rPr>
              <a:t>Linked_list</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00050" lvl="1" indent="0">
              <a:buNone/>
            </a:pPr>
            <a:endParaRPr lang="en-CA" sz="1200" dirty="0" smtClean="0">
              <a:latin typeface="Consolas" panose="020B0609020204030204" pitchFamily="49" charset="0"/>
              <a:cs typeface="Consolas" panose="020B0609020204030204" pitchFamily="49" charset="0"/>
            </a:endParaRPr>
          </a:p>
          <a:p>
            <a:pPr marL="400050" lvl="1" indent="0">
              <a:buNone/>
            </a:pPr>
            <a:r>
              <a:rPr lang="en-CA" sz="1200" dirty="0">
                <a:latin typeface="Consolas" panose="020B0609020204030204" pitchFamily="49" charset="0"/>
                <a:cs typeface="Consolas" panose="020B0609020204030204" pitchFamily="49" charset="0"/>
              </a:rPr>
              <a:t>// Class </a:t>
            </a:r>
            <a:r>
              <a:rPr lang="en-CA" sz="1200" dirty="0" smtClean="0">
                <a:latin typeface="Consolas" panose="020B0609020204030204" pitchFamily="49" charset="0"/>
                <a:cs typeface="Consolas" panose="020B0609020204030204" pitchFamily="49" charset="0"/>
              </a:rPr>
              <a:t>definitions</a:t>
            </a:r>
            <a:endParaRPr lang="en-CA" sz="1200" dirty="0">
              <a:latin typeface="Consolas" panose="020B0609020204030204" pitchFamily="49" charset="0"/>
              <a:cs typeface="Consolas" panose="020B0609020204030204" pitchFamily="49" charset="0"/>
            </a:endParaRPr>
          </a:p>
          <a:p>
            <a:pPr marL="400050" lvl="1" indent="0">
              <a:buNone/>
            </a:pPr>
            <a:r>
              <a:rPr lang="en-CA" sz="1200" b="1" dirty="0" smtClean="0">
                <a:solidFill>
                  <a:srgbClr val="FF0000"/>
                </a:solidFill>
                <a:latin typeface="Consolas" panose="020B0609020204030204" pitchFamily="49" charset="0"/>
                <a:cs typeface="Consolas" panose="020B0609020204030204" pitchFamily="49" charset="0"/>
              </a:rPr>
              <a:t>template </a:t>
            </a:r>
            <a:r>
              <a:rPr lang="en-CA" sz="1200" b="1" dirty="0">
                <a:solidFill>
                  <a:srgbClr val="FF0000"/>
                </a:solidFill>
                <a:latin typeface="Consolas" panose="020B0609020204030204" pitchFamily="49" charset="0"/>
                <a:cs typeface="Consolas" panose="020B0609020204030204" pitchFamily="49" charset="0"/>
              </a:rPr>
              <a:t>&lt;typename T&gt;</a:t>
            </a:r>
          </a:p>
          <a:p>
            <a:pPr marL="400050" lvl="1" indent="0">
              <a:buNone/>
            </a:pPr>
            <a:r>
              <a:rPr lang="en-CA" sz="1200" dirty="0" smtClean="0">
                <a:latin typeface="Consolas" panose="020B0609020204030204" pitchFamily="49" charset="0"/>
                <a:cs typeface="Consolas" panose="020B0609020204030204" pitchFamily="49" charset="0"/>
              </a:rPr>
              <a:t>class </a:t>
            </a:r>
            <a:r>
              <a:rPr lang="en-CA" sz="1200" dirty="0">
                <a:latin typeface="Consolas" panose="020B0609020204030204" pitchFamily="49" charset="0"/>
                <a:cs typeface="Consolas" panose="020B0609020204030204" pitchFamily="49" charset="0"/>
              </a:rPr>
              <a:t>Node {</a:t>
            </a:r>
          </a:p>
          <a:p>
            <a:pPr marL="400050" lvl="1" indent="0">
              <a:buNone/>
            </a:pPr>
            <a:r>
              <a:rPr lang="en-CA" sz="1200" dirty="0">
                <a:latin typeface="Consolas" panose="020B0609020204030204" pitchFamily="49" charset="0"/>
                <a:cs typeface="Consolas" panose="020B0609020204030204" pitchFamily="49" charset="0"/>
              </a:rPr>
              <a:t>    public:</a:t>
            </a:r>
          </a:p>
          <a:p>
            <a:pPr marL="400050" lvl="1" indent="0">
              <a:buNone/>
            </a:pP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Node( </a:t>
            </a:r>
            <a:r>
              <a:rPr lang="en-CA" sz="1200" b="1" dirty="0" smtClean="0">
                <a:solidFill>
                  <a:srgbClr val="FF0000"/>
                </a:solidFill>
                <a:latin typeface="Consolas" panose="020B0609020204030204" pitchFamily="49" charset="0"/>
                <a:cs typeface="Consolas" panose="020B0609020204030204" pitchFamily="49" charset="0"/>
              </a:rPr>
              <a:t>T</a:t>
            </a:r>
            <a:r>
              <a:rPr lang="en-CA" sz="1200" dirty="0" smtClean="0">
                <a:latin typeface="Consolas" panose="020B0609020204030204" pitchFamily="49" charset="0"/>
                <a:cs typeface="Consolas" panose="020B0609020204030204" pitchFamily="49" charset="0"/>
              </a:rPr>
              <a:t> value</a:t>
            </a:r>
            <a:r>
              <a:rPr lang="en-CA" sz="1200" dirty="0">
                <a:latin typeface="Consolas" panose="020B0609020204030204" pitchFamily="49" charset="0"/>
                <a:cs typeface="Consolas" panose="020B0609020204030204" pitchFamily="49" charset="0"/>
              </a:rPr>
              <a:t>, Node *p_next = nullptr );</a:t>
            </a:r>
          </a:p>
          <a:p>
            <a:pPr marL="400050" lvl="1" indent="0">
              <a:buNone/>
            </a:pPr>
            <a:r>
              <a:rPr lang="en-CA" sz="1200" dirty="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T</a:t>
            </a: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get_value</a:t>
            </a:r>
            <a:r>
              <a:rPr lang="en-CA" sz="1200" dirty="0">
                <a:latin typeface="Consolas" panose="020B0609020204030204" pitchFamily="49" charset="0"/>
                <a:cs typeface="Consolas" panose="020B0609020204030204" pitchFamily="49" charset="0"/>
              </a:rPr>
              <a:t>() const;  </a:t>
            </a:r>
            <a:endParaRPr lang="en-CA" sz="1200" dirty="0">
              <a:solidFill>
                <a:srgbClr val="0070C0"/>
              </a:solidFill>
              <a:latin typeface="Consolas" panose="020B0609020204030204" pitchFamily="49" charset="0"/>
              <a:cs typeface="Consolas" panose="020B0609020204030204" pitchFamily="49" charset="0"/>
            </a:endParaRPr>
          </a:p>
          <a:p>
            <a:pPr marL="400050" lvl="1" indent="0">
              <a:buNone/>
            </a:pPr>
            <a:r>
              <a:rPr lang="en-CA" sz="1200" dirty="0">
                <a:latin typeface="Consolas" panose="020B0609020204030204" pitchFamily="49" charset="0"/>
                <a:cs typeface="Consolas" panose="020B0609020204030204" pitchFamily="49" charset="0"/>
              </a:rPr>
              <a:t>        Node *</a:t>
            </a:r>
            <a:r>
              <a:rPr lang="en-CA" sz="1200" dirty="0" err="1">
                <a:latin typeface="Consolas" panose="020B0609020204030204" pitchFamily="49" charset="0"/>
                <a:cs typeface="Consolas" panose="020B0609020204030204" pitchFamily="49" charset="0"/>
              </a:rPr>
              <a:t>get_next</a:t>
            </a:r>
            <a:r>
              <a:rPr lang="en-CA" sz="1200" dirty="0">
                <a:latin typeface="Consolas" panose="020B0609020204030204" pitchFamily="49" charset="0"/>
                <a:cs typeface="Consolas" panose="020B0609020204030204" pitchFamily="49" charset="0"/>
              </a:rPr>
              <a:t>() const;</a:t>
            </a:r>
            <a:endParaRPr lang="en-CA" sz="1200" dirty="0">
              <a:solidFill>
                <a:srgbClr val="0070C0"/>
              </a:solidFill>
              <a:latin typeface="Consolas" panose="020B0609020204030204" pitchFamily="49" charset="0"/>
              <a:cs typeface="Consolas" panose="020B0609020204030204" pitchFamily="49" charset="0"/>
            </a:endParaRPr>
          </a:p>
          <a:p>
            <a:pPr marL="400050" lvl="1" indent="0">
              <a:buNone/>
            </a:pPr>
            <a:r>
              <a:rPr lang="en-CA" sz="1200" dirty="0">
                <a:latin typeface="Consolas" panose="020B0609020204030204" pitchFamily="49" charset="0"/>
                <a:cs typeface="Consolas" panose="020B0609020204030204" pitchFamily="49" charset="0"/>
              </a:rPr>
              <a:t>    private:</a:t>
            </a:r>
          </a:p>
          <a:p>
            <a:pPr marL="400050" lvl="1" indent="0">
              <a:buNone/>
            </a:pPr>
            <a:r>
              <a:rPr lang="en-CA" sz="1200" b="1" dirty="0" smtClean="0">
                <a:solidFill>
                  <a:srgbClr val="FF0000"/>
                </a:solidFill>
                <a:latin typeface="Consolas" panose="020B0609020204030204" pitchFamily="49" charset="0"/>
                <a:cs typeface="Consolas" panose="020B0609020204030204" pitchFamily="49" charset="0"/>
              </a:rPr>
              <a:t>        T     </a:t>
            </a:r>
            <a:r>
              <a:rPr lang="en-CA" sz="1200" dirty="0" err="1" smtClean="0">
                <a:latin typeface="Consolas" panose="020B0609020204030204" pitchFamily="49" charset="0"/>
                <a:cs typeface="Consolas" panose="020B0609020204030204" pitchFamily="49" charset="0"/>
              </a:rPr>
              <a:t>node_value</a:t>
            </a:r>
            <a:r>
              <a:rPr lang="en-CA" sz="1200" dirty="0">
                <a:latin typeface="Consolas" panose="020B0609020204030204" pitchFamily="49" charset="0"/>
                <a:cs typeface="Consolas" panose="020B0609020204030204" pitchFamily="49" charset="0"/>
              </a:rPr>
              <a:t>;</a:t>
            </a:r>
            <a:endParaRPr lang="en-CA" sz="1200" dirty="0">
              <a:solidFill>
                <a:srgbClr val="0070C0"/>
              </a:solidFill>
              <a:latin typeface="Consolas" panose="020B0609020204030204" pitchFamily="49" charset="0"/>
              <a:cs typeface="Consolas" panose="020B0609020204030204" pitchFamily="49" charset="0"/>
            </a:endParaRPr>
          </a:p>
          <a:p>
            <a:pPr marL="400050" lvl="1" indent="0">
              <a:buNone/>
            </a:pPr>
            <a:r>
              <a:rPr lang="en-CA" sz="1200" dirty="0">
                <a:latin typeface="Consolas" panose="020B0609020204030204" pitchFamily="49" charset="0"/>
                <a:cs typeface="Consolas" panose="020B0609020204030204" pitchFamily="49" charset="0"/>
              </a:rPr>
              <a:t>        Node *</a:t>
            </a:r>
            <a:r>
              <a:rPr lang="en-CA" sz="1200" dirty="0" err="1">
                <a:latin typeface="Consolas" panose="020B0609020204030204" pitchFamily="49" charset="0"/>
                <a:cs typeface="Consolas" panose="020B0609020204030204" pitchFamily="49" charset="0"/>
              </a:rPr>
              <a:t>p_next_node</a:t>
            </a:r>
            <a:r>
              <a:rPr lang="en-CA" sz="1200" dirty="0" smtClean="0">
                <a:latin typeface="Consolas" panose="020B0609020204030204" pitchFamily="49" charset="0"/>
                <a:cs typeface="Consolas" panose="020B0609020204030204" pitchFamily="49" charset="0"/>
              </a:rPr>
              <a:t>;</a:t>
            </a:r>
          </a:p>
          <a:p>
            <a:pPr marL="400050" lvl="1" indent="0">
              <a:buNone/>
            </a:pPr>
            <a:endParaRPr lang="en-CA" sz="1200" dirty="0" smtClean="0">
              <a:solidFill>
                <a:srgbClr val="FF0000"/>
              </a:solidFill>
              <a:latin typeface="Consolas" panose="020B0609020204030204" pitchFamily="49" charset="0"/>
              <a:cs typeface="Consolas" panose="020B0609020204030204" pitchFamily="49" charset="0"/>
            </a:endParaRPr>
          </a:p>
          <a:p>
            <a:pPr marL="400050" lvl="1" indent="0">
              <a:buNone/>
            </a:pPr>
            <a:r>
              <a:rPr lang="en-CA" sz="1200" dirty="0" smtClean="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template &lt;typename S&gt;</a:t>
            </a:r>
          </a:p>
          <a:p>
            <a:pPr marL="400050" lvl="1" indent="0">
              <a:buNone/>
            </a:pPr>
            <a:r>
              <a:rPr lang="en-CA" sz="1200" b="1" dirty="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friend class </a:t>
            </a:r>
            <a:r>
              <a:rPr lang="en-CA" sz="1200" dirty="0" err="1" smtClean="0">
                <a:latin typeface="Consolas" panose="020B0609020204030204" pitchFamily="49" charset="0"/>
                <a:cs typeface="Consolas" panose="020B0609020204030204" pitchFamily="49" charset="0"/>
              </a:rPr>
              <a:t>Linked_list</a:t>
            </a:r>
            <a:r>
              <a:rPr lang="en-CA" sz="1200" dirty="0" smtClean="0">
                <a:latin typeface="Consolas" panose="020B0609020204030204" pitchFamily="49" charset="0"/>
                <a:cs typeface="Consolas" panose="020B0609020204030204" pitchFamily="49" charset="0"/>
              </a:rPr>
              <a:t>;</a:t>
            </a:r>
            <a:endParaRPr lang="en-CA" sz="1200" b="1" dirty="0">
              <a:solidFill>
                <a:srgbClr val="FF0000"/>
              </a:solidFill>
              <a:latin typeface="Consolas" panose="020B0609020204030204" pitchFamily="49" charset="0"/>
              <a:cs typeface="Consolas" panose="020B0609020204030204" pitchFamily="49" charset="0"/>
            </a:endParaRPr>
          </a:p>
          <a:p>
            <a:pPr marL="400050" lvl="1" indent="0">
              <a:buNone/>
            </a:pP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p:txBody>
      </p:sp>
      <p:sp>
        <p:nvSpPr>
          <p:cNvPr id="4" name="Rectangle 3"/>
          <p:cNvSpPr/>
          <p:nvPr/>
        </p:nvSpPr>
        <p:spPr>
          <a:xfrm>
            <a:off x="5364088" y="2708920"/>
            <a:ext cx="3672408" cy="3046988"/>
          </a:xfrm>
          <a:prstGeom prst="rect">
            <a:avLst/>
          </a:prstGeom>
        </p:spPr>
        <p:txBody>
          <a:bodyPr wrap="square">
            <a:spAutoFit/>
          </a:bodyPr>
          <a:lstStyle/>
          <a:p>
            <a:pPr indent="-114300"/>
            <a:r>
              <a:rPr lang="en-CA" sz="1200" b="1" dirty="0">
                <a:solidFill>
                  <a:srgbClr val="FF0000"/>
                </a:solidFill>
                <a:latin typeface="Consolas" panose="020B0609020204030204" pitchFamily="49" charset="0"/>
                <a:cs typeface="Consolas" panose="020B0609020204030204" pitchFamily="49" charset="0"/>
              </a:rPr>
              <a:t>template &lt;typename T&gt;</a:t>
            </a:r>
          </a:p>
          <a:p>
            <a:pPr indent="-114300"/>
            <a:r>
              <a:rPr lang="en-CA" sz="1200" dirty="0" smtClean="0">
                <a:latin typeface="Consolas" panose="020B0609020204030204" pitchFamily="49" charset="0"/>
                <a:cs typeface="Consolas" panose="020B0609020204030204" pitchFamily="49" charset="0"/>
              </a:rPr>
              <a:t>Node</a:t>
            </a:r>
            <a:r>
              <a:rPr lang="en-CA" sz="1200" b="1" dirty="0" smtClean="0">
                <a:solidFill>
                  <a:srgbClr val="FF0000"/>
                </a:solidFill>
                <a:latin typeface="Consolas" panose="020B0609020204030204" pitchFamily="49" charset="0"/>
                <a:cs typeface="Consolas" panose="020B0609020204030204" pitchFamily="49" charset="0"/>
              </a:rPr>
              <a:t>&lt;T&gt;</a:t>
            </a:r>
            <a:r>
              <a:rPr lang="en-CA" sz="1200" dirty="0" smtClean="0">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Node(</a:t>
            </a:r>
            <a:r>
              <a:rPr lang="en-CA" sz="1200" b="1" dirty="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T </a:t>
            </a:r>
            <a:r>
              <a:rPr lang="en-CA" sz="1200" dirty="0" smtClean="0">
                <a:latin typeface="Consolas" panose="020B0609020204030204" pitchFamily="49" charset="0"/>
                <a:cs typeface="Consolas" panose="020B0609020204030204" pitchFamily="49" charset="0"/>
              </a:rPr>
              <a:t>value</a:t>
            </a:r>
            <a:r>
              <a:rPr lang="en-CA" sz="1200" dirty="0">
                <a:latin typeface="Consolas" panose="020B0609020204030204" pitchFamily="49" charset="0"/>
                <a:cs typeface="Consolas" panose="020B0609020204030204" pitchFamily="49" charset="0"/>
              </a:rPr>
              <a:t>, Node *p_next ):</a:t>
            </a:r>
          </a:p>
          <a:p>
            <a:pPr indent="-114300"/>
            <a:r>
              <a:rPr lang="en-CA" sz="1200" dirty="0" err="1">
                <a:latin typeface="Consolas" panose="020B0609020204030204" pitchFamily="49" charset="0"/>
                <a:cs typeface="Consolas" panose="020B0609020204030204" pitchFamily="49" charset="0"/>
              </a:rPr>
              <a:t>node_value</a:t>
            </a:r>
            <a:r>
              <a:rPr lang="en-CA" sz="1200" dirty="0">
                <a:latin typeface="Consolas" panose="020B0609020204030204" pitchFamily="49" charset="0"/>
                <a:cs typeface="Consolas" panose="020B0609020204030204" pitchFamily="49" charset="0"/>
              </a:rPr>
              <a:t>{value},</a:t>
            </a:r>
          </a:p>
          <a:p>
            <a:pPr indent="-114300"/>
            <a:r>
              <a:rPr lang="en-CA" sz="1200" dirty="0" err="1">
                <a:latin typeface="Consolas" panose="020B0609020204030204" pitchFamily="49" charset="0"/>
                <a:cs typeface="Consolas" panose="020B0609020204030204" pitchFamily="49" charset="0"/>
              </a:rPr>
              <a:t>p_next_node</a:t>
            </a:r>
            <a:r>
              <a:rPr lang="en-CA" sz="1200" dirty="0">
                <a:latin typeface="Consolas" panose="020B0609020204030204" pitchFamily="49" charset="0"/>
                <a:cs typeface="Consolas" panose="020B0609020204030204" pitchFamily="49" charset="0"/>
              </a:rPr>
              <a:t>{p_next} {</a:t>
            </a:r>
          </a:p>
          <a:p>
            <a:pPr indent="-114300"/>
            <a:r>
              <a:rPr lang="en-CA" sz="1200" dirty="0">
                <a:latin typeface="Consolas" panose="020B0609020204030204" pitchFamily="49" charset="0"/>
                <a:cs typeface="Consolas" panose="020B0609020204030204" pitchFamily="49" charset="0"/>
              </a:rPr>
              <a:t>    // Empty constructor</a:t>
            </a:r>
          </a:p>
          <a:p>
            <a:pPr indent="-114300"/>
            <a:r>
              <a:rPr lang="en-CA" sz="1200" dirty="0" smtClean="0">
                <a:latin typeface="Consolas" panose="020B0609020204030204" pitchFamily="49" charset="0"/>
                <a:cs typeface="Consolas" panose="020B0609020204030204" pitchFamily="49" charset="0"/>
              </a:rPr>
              <a:t>}</a:t>
            </a:r>
          </a:p>
          <a:p>
            <a:pPr indent="-114300"/>
            <a:endParaRPr lang="en-CA" sz="1200" b="1" dirty="0">
              <a:solidFill>
                <a:srgbClr val="FF0000"/>
              </a:solidFill>
              <a:latin typeface="Consolas" panose="020B0609020204030204" pitchFamily="49" charset="0"/>
              <a:cs typeface="Consolas" panose="020B0609020204030204" pitchFamily="49" charset="0"/>
            </a:endParaRPr>
          </a:p>
          <a:p>
            <a:pPr indent="-114300"/>
            <a:r>
              <a:rPr lang="en-CA" sz="1200" b="1" dirty="0" smtClean="0">
                <a:solidFill>
                  <a:srgbClr val="FF0000"/>
                </a:solidFill>
                <a:latin typeface="Consolas" panose="020B0609020204030204" pitchFamily="49" charset="0"/>
                <a:cs typeface="Consolas" panose="020B0609020204030204" pitchFamily="49" charset="0"/>
              </a:rPr>
              <a:t>template &lt;typename T&gt;</a:t>
            </a:r>
          </a:p>
          <a:p>
            <a:pPr indent="-114300"/>
            <a:r>
              <a:rPr lang="en-CA" sz="1200" b="1" dirty="0" smtClean="0">
                <a:solidFill>
                  <a:srgbClr val="FF0000"/>
                </a:solidFill>
                <a:latin typeface="Consolas" panose="020B0609020204030204" pitchFamily="49" charset="0"/>
                <a:cs typeface="Consolas" panose="020B0609020204030204" pitchFamily="49" charset="0"/>
              </a:rPr>
              <a:t>T</a:t>
            </a:r>
            <a:r>
              <a:rPr lang="en-CA" sz="1200" dirty="0" smtClean="0">
                <a:latin typeface="Consolas" panose="020B0609020204030204" pitchFamily="49" charset="0"/>
                <a:cs typeface="Consolas" panose="020B0609020204030204" pitchFamily="49" charset="0"/>
              </a:rPr>
              <a:t> Node</a:t>
            </a:r>
            <a:r>
              <a:rPr lang="en-CA" sz="1200" b="1" dirty="0" smtClean="0">
                <a:solidFill>
                  <a:srgbClr val="FF0000"/>
                </a:solidFill>
                <a:latin typeface="Consolas" panose="020B0609020204030204" pitchFamily="49" charset="0"/>
                <a:cs typeface="Consolas" panose="020B0609020204030204" pitchFamily="49" charset="0"/>
              </a:rPr>
              <a:t>&lt;T&gt;</a:t>
            </a:r>
            <a:r>
              <a:rPr lang="en-CA" sz="1200" dirty="0" smtClean="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get_value</a:t>
            </a:r>
            <a:r>
              <a:rPr lang="en-CA" sz="1200" dirty="0">
                <a:latin typeface="Consolas" panose="020B0609020204030204" pitchFamily="49" charset="0"/>
                <a:cs typeface="Consolas" panose="020B0609020204030204" pitchFamily="49" charset="0"/>
              </a:rPr>
              <a:t>() const {</a:t>
            </a:r>
          </a:p>
          <a:p>
            <a:pPr indent="-114300"/>
            <a:r>
              <a:rPr lang="en-CA" sz="1200" dirty="0">
                <a:latin typeface="Consolas" panose="020B0609020204030204" pitchFamily="49" charset="0"/>
                <a:cs typeface="Consolas" panose="020B0609020204030204" pitchFamily="49" charset="0"/>
              </a:rPr>
              <a:t>    return </a:t>
            </a:r>
            <a:r>
              <a:rPr lang="en-CA" sz="1200" dirty="0" err="1">
                <a:latin typeface="Consolas" panose="020B0609020204030204" pitchFamily="49" charset="0"/>
                <a:cs typeface="Consolas" panose="020B0609020204030204" pitchFamily="49" charset="0"/>
              </a:rPr>
              <a:t>node_value</a:t>
            </a:r>
            <a:r>
              <a:rPr lang="en-CA" sz="1200" dirty="0">
                <a:latin typeface="Consolas" panose="020B0609020204030204" pitchFamily="49" charset="0"/>
                <a:cs typeface="Consolas" panose="020B0609020204030204" pitchFamily="49" charset="0"/>
              </a:rPr>
              <a:t>;</a:t>
            </a:r>
          </a:p>
          <a:p>
            <a:pPr indent="-114300"/>
            <a:r>
              <a:rPr lang="en-CA" sz="1200" dirty="0">
                <a:latin typeface="Consolas" panose="020B0609020204030204" pitchFamily="49" charset="0"/>
                <a:cs typeface="Consolas" panose="020B0609020204030204" pitchFamily="49" charset="0"/>
              </a:rPr>
              <a:t>}</a:t>
            </a:r>
          </a:p>
          <a:p>
            <a:pPr indent="-114300"/>
            <a:endParaRPr lang="en-CA" sz="1200" dirty="0">
              <a:latin typeface="Consolas" panose="020B0609020204030204" pitchFamily="49" charset="0"/>
              <a:cs typeface="Consolas" panose="020B0609020204030204" pitchFamily="49" charset="0"/>
            </a:endParaRPr>
          </a:p>
          <a:p>
            <a:pPr indent="-114300"/>
            <a:r>
              <a:rPr lang="en-CA" sz="1200" b="1" dirty="0">
                <a:solidFill>
                  <a:srgbClr val="FF0000"/>
                </a:solidFill>
                <a:latin typeface="Consolas" panose="020B0609020204030204" pitchFamily="49" charset="0"/>
                <a:cs typeface="Consolas" panose="020B0609020204030204" pitchFamily="49" charset="0"/>
              </a:rPr>
              <a:t>template &lt;typename T&gt;</a:t>
            </a:r>
          </a:p>
          <a:p>
            <a:pPr indent="-114300"/>
            <a:r>
              <a:rPr lang="en-CA" sz="1200" dirty="0" smtClean="0">
                <a:latin typeface="Consolas" panose="020B0609020204030204" pitchFamily="49" charset="0"/>
                <a:cs typeface="Consolas" panose="020B0609020204030204" pitchFamily="49" charset="0"/>
              </a:rPr>
              <a:t>Node</a:t>
            </a:r>
            <a:r>
              <a:rPr lang="en-CA" sz="1200" b="1" dirty="0">
                <a:solidFill>
                  <a:srgbClr val="FF0000"/>
                </a:solidFill>
                <a:latin typeface="Consolas" panose="020B0609020204030204" pitchFamily="49" charset="0"/>
                <a:cs typeface="Consolas" panose="020B0609020204030204" pitchFamily="49" charset="0"/>
              </a:rPr>
              <a:t>&lt;T&gt;</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Node</a:t>
            </a:r>
            <a:r>
              <a:rPr lang="en-CA" sz="1200" b="1" dirty="0" smtClean="0">
                <a:solidFill>
                  <a:srgbClr val="FF0000"/>
                </a:solidFill>
                <a:latin typeface="Consolas" panose="020B0609020204030204" pitchFamily="49" charset="0"/>
                <a:cs typeface="Consolas" panose="020B0609020204030204" pitchFamily="49" charset="0"/>
              </a:rPr>
              <a:t>&lt;T&gt;</a:t>
            </a:r>
            <a:r>
              <a:rPr lang="en-CA" sz="1200" dirty="0" smtClean="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get_next</a:t>
            </a:r>
            <a:r>
              <a:rPr lang="en-CA" sz="1200" dirty="0">
                <a:latin typeface="Consolas" panose="020B0609020204030204" pitchFamily="49" charset="0"/>
                <a:cs typeface="Consolas" panose="020B0609020204030204" pitchFamily="49" charset="0"/>
              </a:rPr>
              <a:t>() const {</a:t>
            </a:r>
          </a:p>
          <a:p>
            <a:pPr indent="-114300"/>
            <a:r>
              <a:rPr lang="en-CA" sz="1200" dirty="0">
                <a:latin typeface="Consolas" panose="020B0609020204030204" pitchFamily="49" charset="0"/>
                <a:cs typeface="Consolas" panose="020B0609020204030204" pitchFamily="49" charset="0"/>
              </a:rPr>
              <a:t>    return </a:t>
            </a:r>
            <a:r>
              <a:rPr lang="en-CA" sz="1200" dirty="0" err="1">
                <a:latin typeface="Consolas" panose="020B0609020204030204" pitchFamily="49" charset="0"/>
                <a:cs typeface="Consolas" panose="020B0609020204030204" pitchFamily="49" charset="0"/>
              </a:rPr>
              <a:t>p_next_node</a:t>
            </a:r>
            <a:r>
              <a:rPr lang="en-CA" sz="1200" dirty="0">
                <a:latin typeface="Consolas" panose="020B0609020204030204" pitchFamily="49" charset="0"/>
                <a:cs typeface="Consolas" panose="020B0609020204030204" pitchFamily="49" charset="0"/>
              </a:rPr>
              <a:t>;</a:t>
            </a:r>
          </a:p>
          <a:p>
            <a:pPr indent="-114300"/>
            <a:r>
              <a:rPr lang="en-CA" sz="1200" dirty="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63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The modifications to the </a:t>
            </a:r>
            <a:r>
              <a:rPr lang="en-CA" dirty="0" smtClean="0">
                <a:latin typeface="Consolas" panose="020B0609020204030204" pitchFamily="49" charset="0"/>
                <a:cs typeface="Consolas" panose="020B0609020204030204" pitchFamily="49" charset="0"/>
              </a:rPr>
              <a:t>Node</a:t>
            </a:r>
            <a:r>
              <a:rPr lang="en-CA" dirty="0" smtClean="0"/>
              <a:t> clas</a:t>
            </a:r>
            <a:r>
              <a:rPr lang="en-CA" dirty="0" smtClean="0"/>
              <a:t>s are straight-forward:</a:t>
            </a:r>
            <a:endParaRPr lang="en-CA" dirty="0" smtClean="0"/>
          </a:p>
          <a:p>
            <a:pPr marL="400050" lvl="1" indent="0">
              <a:buNone/>
            </a:pPr>
            <a:endParaRPr lang="en-CA" sz="1200" dirty="0" smtClean="0">
              <a:latin typeface="Consolas" panose="020B0609020204030204" pitchFamily="49" charset="0"/>
              <a:cs typeface="Consolas" panose="020B0609020204030204" pitchFamily="49" charset="0"/>
            </a:endParaRPr>
          </a:p>
          <a:p>
            <a:pPr marL="400050" lvl="1" indent="0">
              <a:buNone/>
            </a:pPr>
            <a:r>
              <a:rPr lang="en-CA" sz="1400" b="1" dirty="0">
                <a:solidFill>
                  <a:srgbClr val="FF0000"/>
                </a:solidFill>
                <a:latin typeface="Consolas" panose="020B0609020204030204" pitchFamily="49" charset="0"/>
                <a:cs typeface="Consolas" panose="020B0609020204030204" pitchFamily="49" charset="0"/>
              </a:rPr>
              <a:t>template &lt;typename T&gt;</a:t>
            </a:r>
          </a:p>
          <a:p>
            <a:pPr marL="400050" lvl="1" indent="0">
              <a:buNone/>
            </a:pPr>
            <a:r>
              <a:rPr lang="en-CA" sz="1400" dirty="0">
                <a:latin typeface="Consolas" panose="020B0609020204030204" pitchFamily="49" charset="0"/>
                <a:cs typeface="Consolas" panose="020B0609020204030204" pitchFamily="49" charset="0"/>
              </a:rPr>
              <a:t>class </a:t>
            </a:r>
            <a:r>
              <a:rPr lang="en-CA" sz="1400" dirty="0" err="1">
                <a:latin typeface="Consolas" panose="020B0609020204030204" pitchFamily="49" charset="0"/>
                <a:cs typeface="Consolas" panose="020B0609020204030204" pitchFamily="49" charset="0"/>
              </a:rPr>
              <a:t>Linked_list</a:t>
            </a:r>
            <a:r>
              <a:rPr lang="en-CA" sz="1400" dirty="0">
                <a:latin typeface="Consolas" panose="020B0609020204030204" pitchFamily="49" charset="0"/>
                <a:cs typeface="Consolas" panose="020B0609020204030204" pitchFamily="49" charset="0"/>
              </a:rPr>
              <a:t> {</a:t>
            </a:r>
          </a:p>
          <a:p>
            <a:pPr marL="400050" lvl="1" indent="0">
              <a:buNone/>
            </a:pPr>
            <a:r>
              <a:rPr lang="en-CA" sz="1400" b="1" dirty="0">
                <a:latin typeface="Consolas" panose="020B0609020204030204" pitchFamily="49" charset="0"/>
                <a:cs typeface="Consolas" panose="020B0609020204030204" pitchFamily="49" charset="0"/>
              </a:rPr>
              <a:t>    public:</a:t>
            </a:r>
          </a:p>
          <a:p>
            <a:pPr marL="400050" lvl="1"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Linked_list</a:t>
            </a:r>
            <a:r>
              <a:rPr lang="en-CA" sz="1400" dirty="0">
                <a:latin typeface="Consolas" panose="020B0609020204030204" pitchFamily="49" charset="0"/>
                <a:cs typeface="Consolas" panose="020B0609020204030204" pitchFamily="49" charset="0"/>
              </a:rPr>
              <a:t>();</a:t>
            </a:r>
          </a:p>
          <a:p>
            <a:pPr marL="400050" lvl="1"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Linked_list</a:t>
            </a:r>
            <a:r>
              <a:rPr lang="en-CA" sz="1400" dirty="0">
                <a:latin typeface="Consolas" panose="020B0609020204030204" pitchFamily="49" charset="0"/>
                <a:cs typeface="Consolas" panose="020B0609020204030204" pitchFamily="49" charset="0"/>
              </a:rPr>
              <a:t>();</a:t>
            </a:r>
          </a:p>
          <a:p>
            <a:pPr marL="400050" lvl="1" indent="0">
              <a:buNone/>
            </a:pPr>
            <a:r>
              <a:rPr lang="en-CA" sz="1400" dirty="0">
                <a:latin typeface="Consolas" panose="020B0609020204030204" pitchFamily="49" charset="0"/>
                <a:cs typeface="Consolas" panose="020B0609020204030204" pitchFamily="49" charset="0"/>
              </a:rPr>
              <a:t>        bool empty() const;</a:t>
            </a:r>
          </a:p>
          <a:p>
            <a:pPr marL="400050" lvl="1" indent="0">
              <a:buNone/>
            </a:pPr>
            <a:r>
              <a:rPr lang="en-CA" sz="1400" dirty="0">
                <a:latin typeface="Consolas" panose="020B0609020204030204" pitchFamily="49" charset="0"/>
                <a:cs typeface="Consolas" panose="020B0609020204030204" pitchFamily="49" charset="0"/>
              </a:rPr>
              <a:t>        std::size_t size() const;</a:t>
            </a:r>
          </a:p>
          <a:p>
            <a:pPr marL="400050" lvl="1" indent="0">
              <a:buNone/>
            </a:pPr>
            <a:r>
              <a:rPr lang="en-CA" sz="1400" dirty="0">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T</a:t>
            </a:r>
            <a:r>
              <a:rPr lang="en-CA" sz="1400" dirty="0">
                <a:latin typeface="Consolas" panose="020B0609020204030204" pitchFamily="49" charset="0"/>
                <a:cs typeface="Consolas" panose="020B0609020204030204" pitchFamily="49" charset="0"/>
              </a:rPr>
              <a:t> front() const;</a:t>
            </a:r>
          </a:p>
          <a:p>
            <a:pPr marL="400050" lvl="1" indent="0">
              <a:buNone/>
            </a:pPr>
            <a:r>
              <a:rPr lang="en-CA" sz="1400" dirty="0">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T </a:t>
            </a:r>
            <a:r>
              <a:rPr lang="en-CA" sz="1400" dirty="0">
                <a:latin typeface="Consolas" panose="020B0609020204030204" pitchFamily="49" charset="0"/>
                <a:cs typeface="Consolas" panose="020B0609020204030204" pitchFamily="49" charset="0"/>
              </a:rPr>
              <a:t>back() const;</a:t>
            </a:r>
          </a:p>
          <a:p>
            <a:pPr marL="400050" lvl="1" indent="0">
              <a:buNone/>
            </a:pPr>
            <a:r>
              <a:rPr lang="en-CA" sz="1400" dirty="0">
                <a:latin typeface="Consolas" panose="020B0609020204030204" pitchFamily="49" charset="0"/>
                <a:cs typeface="Consolas" panose="020B0609020204030204" pitchFamily="49" charset="0"/>
              </a:rPr>
              <a:t>        void print() const;</a:t>
            </a:r>
          </a:p>
          <a:p>
            <a:pPr marL="400050" lvl="1" indent="0">
              <a:buNone/>
            </a:pPr>
            <a:r>
              <a:rPr lang="en-CA" sz="1400" dirty="0">
                <a:latin typeface="Consolas" panose="020B0609020204030204" pitchFamily="49" charset="0"/>
                <a:cs typeface="Consolas" panose="020B0609020204030204" pitchFamily="49" charset="0"/>
              </a:rPr>
              <a:t>        std::size_t find( </a:t>
            </a:r>
            <a:r>
              <a:rPr lang="en-CA" sz="1400" b="1" dirty="0">
                <a:solidFill>
                  <a:srgbClr val="FF0000"/>
                </a:solidFill>
                <a:latin typeface="Consolas" panose="020B0609020204030204" pitchFamily="49" charset="0"/>
                <a:cs typeface="Consolas" panose="020B0609020204030204" pitchFamily="49" charset="0"/>
              </a:rPr>
              <a:t>T</a:t>
            </a:r>
            <a:r>
              <a:rPr lang="en-CA" sz="1400" dirty="0">
                <a:latin typeface="Consolas" panose="020B0609020204030204" pitchFamily="49" charset="0"/>
                <a:cs typeface="Consolas" panose="020B0609020204030204" pitchFamily="49" charset="0"/>
              </a:rPr>
              <a:t> datum ) const;</a:t>
            </a:r>
          </a:p>
          <a:p>
            <a:pPr marL="400050" lvl="1" indent="0">
              <a:buNone/>
            </a:pPr>
            <a:endParaRPr lang="en-CA" sz="1400" dirty="0">
              <a:latin typeface="Consolas" panose="020B0609020204030204" pitchFamily="49" charset="0"/>
              <a:cs typeface="Consolas" panose="020B0609020204030204" pitchFamily="49" charset="0"/>
            </a:endParaRPr>
          </a:p>
          <a:p>
            <a:pPr marL="400050" lvl="1" indent="0">
              <a:buNone/>
            </a:pPr>
            <a:r>
              <a:rPr lang="en-CA" sz="1400" dirty="0">
                <a:latin typeface="Consolas" panose="020B0609020204030204" pitchFamily="49" charset="0"/>
                <a:cs typeface="Consolas" panose="020B0609020204030204" pitchFamily="49" charset="0"/>
              </a:rPr>
              <a:t>        void push_front( </a:t>
            </a:r>
            <a:r>
              <a:rPr lang="en-CA" sz="1400" b="1" dirty="0">
                <a:solidFill>
                  <a:srgbClr val="FF0000"/>
                </a:solidFill>
                <a:latin typeface="Consolas" panose="020B0609020204030204" pitchFamily="49" charset="0"/>
                <a:cs typeface="Consolas" panose="020B0609020204030204" pitchFamily="49" charset="0"/>
              </a:rPr>
              <a:t>T</a:t>
            </a:r>
            <a:r>
              <a:rPr lang="en-CA" sz="1400" dirty="0">
                <a:latin typeface="Consolas" panose="020B0609020204030204" pitchFamily="49" charset="0"/>
                <a:cs typeface="Consolas" panose="020B0609020204030204" pitchFamily="49" charset="0"/>
              </a:rPr>
              <a:t> datum );</a:t>
            </a:r>
          </a:p>
          <a:p>
            <a:pPr marL="400050" lvl="1" indent="0">
              <a:buNone/>
            </a:pPr>
            <a:r>
              <a:rPr lang="en-CA" sz="1400" dirty="0">
                <a:latin typeface="Consolas" panose="020B0609020204030204" pitchFamily="49" charset="0"/>
                <a:cs typeface="Consolas" panose="020B0609020204030204" pitchFamily="49" charset="0"/>
              </a:rPr>
              <a:t>        void push_front( </a:t>
            </a:r>
            <a:r>
              <a:rPr lang="en-CA" sz="1400" dirty="0" err="1">
                <a:latin typeface="Consolas" panose="020B0609020204030204" pitchFamily="49" charset="0"/>
                <a:cs typeface="Consolas" panose="020B0609020204030204" pitchFamily="49" charset="0"/>
              </a:rPr>
              <a:t>Linked_list</a:t>
            </a:r>
            <a:r>
              <a:rPr lang="en-CA" sz="1400" dirty="0">
                <a:latin typeface="Consolas" panose="020B0609020204030204" pitchFamily="49" charset="0"/>
                <a:cs typeface="Consolas" panose="020B0609020204030204" pitchFamily="49" charset="0"/>
              </a:rPr>
              <a:t> &amp;list );</a:t>
            </a:r>
          </a:p>
          <a:p>
            <a:pPr marL="400050" lvl="1" indent="0">
              <a:buNone/>
            </a:pPr>
            <a:r>
              <a:rPr lang="en-CA" sz="1400" dirty="0">
                <a:latin typeface="Consolas" panose="020B0609020204030204" pitchFamily="49" charset="0"/>
                <a:cs typeface="Consolas" panose="020B0609020204030204" pitchFamily="49" charset="0"/>
              </a:rPr>
              <a:t>        void </a:t>
            </a:r>
            <a:r>
              <a:rPr lang="en-CA" sz="1400" dirty="0" err="1">
                <a:latin typeface="Consolas" panose="020B0609020204030204" pitchFamily="49" charset="0"/>
                <a:cs typeface="Consolas" panose="020B0609020204030204" pitchFamily="49" charset="0"/>
              </a:rPr>
              <a:t>push_back</a:t>
            </a:r>
            <a:r>
              <a:rPr lang="en-CA" sz="1400" dirty="0">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T</a:t>
            </a:r>
            <a:r>
              <a:rPr lang="en-CA" sz="1400" dirty="0">
                <a:latin typeface="Consolas" panose="020B0609020204030204" pitchFamily="49" charset="0"/>
                <a:cs typeface="Consolas" panose="020B0609020204030204" pitchFamily="49" charset="0"/>
              </a:rPr>
              <a:t> datum );</a:t>
            </a:r>
          </a:p>
          <a:p>
            <a:pPr marL="400050" lvl="1" indent="0">
              <a:buNone/>
            </a:pPr>
            <a:r>
              <a:rPr lang="en-CA" sz="1400" dirty="0">
                <a:latin typeface="Consolas" panose="020B0609020204030204" pitchFamily="49" charset="0"/>
                <a:cs typeface="Consolas" panose="020B0609020204030204" pitchFamily="49" charset="0"/>
              </a:rPr>
              <a:t>        void </a:t>
            </a:r>
            <a:r>
              <a:rPr lang="en-CA" sz="1400" dirty="0" err="1">
                <a:latin typeface="Consolas" panose="020B0609020204030204" pitchFamily="49" charset="0"/>
                <a:cs typeface="Consolas" panose="020B0609020204030204" pitchFamily="49" charset="0"/>
              </a:rPr>
              <a:t>push_back</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Linked_list</a:t>
            </a:r>
            <a:r>
              <a:rPr lang="en-CA" sz="1400" dirty="0">
                <a:latin typeface="Consolas" panose="020B0609020204030204" pitchFamily="49" charset="0"/>
                <a:cs typeface="Consolas" panose="020B0609020204030204" pitchFamily="49" charset="0"/>
              </a:rPr>
              <a:t> &amp;list );</a:t>
            </a:r>
          </a:p>
          <a:p>
            <a:pPr marL="400050" lvl="1" indent="0">
              <a:buNone/>
            </a:pPr>
            <a:r>
              <a:rPr lang="en-CA" sz="1400" dirty="0">
                <a:latin typeface="Consolas" panose="020B0609020204030204" pitchFamily="49" charset="0"/>
                <a:cs typeface="Consolas" panose="020B0609020204030204" pitchFamily="49" charset="0"/>
              </a:rPr>
              <a:t>        bool pop_front();</a:t>
            </a:r>
          </a:p>
          <a:p>
            <a:pPr marL="400050" lvl="1" indent="0">
              <a:buNone/>
            </a:pPr>
            <a:r>
              <a:rPr lang="en-CA" sz="1400" dirty="0">
                <a:latin typeface="Consolas" panose="020B0609020204030204" pitchFamily="49" charset="0"/>
                <a:cs typeface="Consolas" panose="020B0609020204030204" pitchFamily="49" charset="0"/>
              </a:rPr>
              <a:t>        void clear();</a:t>
            </a:r>
          </a:p>
          <a:p>
            <a:pPr marL="400050" lvl="1" indent="0">
              <a:buNone/>
            </a:pPr>
            <a:endParaRPr lang="en-CA" sz="1400" dirty="0">
              <a:latin typeface="Consolas" panose="020B0609020204030204" pitchFamily="49" charset="0"/>
              <a:cs typeface="Consolas" panose="020B0609020204030204" pitchFamily="49" charset="0"/>
            </a:endParaRPr>
          </a:p>
        </p:txBody>
      </p:sp>
      <p:sp>
        <p:nvSpPr>
          <p:cNvPr id="4" name="Rectangle 3"/>
          <p:cNvSpPr/>
          <p:nvPr/>
        </p:nvSpPr>
        <p:spPr>
          <a:xfrm>
            <a:off x="5076056" y="2708919"/>
            <a:ext cx="3672408" cy="1169551"/>
          </a:xfrm>
          <a:prstGeom prst="rect">
            <a:avLst/>
          </a:prstGeom>
        </p:spPr>
        <p:txBody>
          <a:bodyPr wrap="square">
            <a:spAutoFit/>
          </a:bodyPr>
          <a:lstStyle/>
          <a:p>
            <a:pPr indent="-57150"/>
            <a:r>
              <a:rPr lang="en-CA" sz="1400" b="1" dirty="0">
                <a:latin typeface="Consolas" panose="020B0609020204030204" pitchFamily="49" charset="0"/>
                <a:cs typeface="Consolas" panose="020B0609020204030204" pitchFamily="49" charset="0"/>
              </a:rPr>
              <a:t>    private:</a:t>
            </a:r>
          </a:p>
          <a:p>
            <a:pPr indent="-57150"/>
            <a:r>
              <a:rPr lang="en-CA" sz="1400" dirty="0">
                <a:latin typeface="Consolas" panose="020B0609020204030204" pitchFamily="49" charset="0"/>
                <a:cs typeface="Consolas" panose="020B0609020204030204" pitchFamily="49" charset="0"/>
              </a:rPr>
              <a:t>        Node</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a:t>
            </a:r>
          </a:p>
          <a:p>
            <a:pPr indent="-57150"/>
            <a:r>
              <a:rPr lang="en-CA" sz="1400" dirty="0">
                <a:latin typeface="Consolas" panose="020B0609020204030204" pitchFamily="49" charset="0"/>
                <a:cs typeface="Consolas" panose="020B0609020204030204" pitchFamily="49" charset="0"/>
              </a:rPr>
              <a:t>        Node</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p_list_tail</a:t>
            </a:r>
            <a:r>
              <a:rPr lang="en-CA" sz="1400" dirty="0">
                <a:latin typeface="Consolas" panose="020B0609020204030204" pitchFamily="49" charset="0"/>
                <a:cs typeface="Consolas" panose="020B0609020204030204" pitchFamily="49" charset="0"/>
              </a:rPr>
              <a:t>;</a:t>
            </a:r>
          </a:p>
          <a:p>
            <a:pPr indent="-57150"/>
            <a:r>
              <a:rPr lang="en-CA" sz="1400" dirty="0">
                <a:latin typeface="Consolas" panose="020B0609020204030204" pitchFamily="49" charset="0"/>
                <a:cs typeface="Consolas" panose="020B0609020204030204" pitchFamily="49" charset="0"/>
              </a:rPr>
              <a:t>        std::size_t list_size;</a:t>
            </a:r>
          </a:p>
          <a:p>
            <a:pPr indent="-57150"/>
            <a:r>
              <a:rPr lang="en-CA" sz="14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3181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There are no changes to the constructors, other than indicating the linked list is templated</a:t>
            </a:r>
            <a:endParaRPr lang="en-CA" dirty="0" smtClean="0"/>
          </a:p>
          <a:p>
            <a:pPr marL="400050" lvl="1"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400" b="1" dirty="0">
                <a:solidFill>
                  <a:srgbClr val="FF0000"/>
                </a:solidFill>
                <a:latin typeface="Consolas" panose="020B0609020204030204" pitchFamily="49" charset="0"/>
                <a:cs typeface="Consolas" panose="020B0609020204030204" pitchFamily="49" charset="0"/>
              </a:rPr>
              <a:t>template &lt;typename T&gt;</a:t>
            </a:r>
          </a:p>
          <a:p>
            <a:pPr marL="800100" lvl="2" indent="0">
              <a:buNone/>
            </a:pP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Linked_list</a:t>
            </a:r>
            <a:r>
              <a:rPr lang="en-CA" sz="1400" dirty="0">
                <a:latin typeface="Consolas" panose="020B0609020204030204" pitchFamily="49" charset="0"/>
                <a:cs typeface="Consolas" panose="020B0609020204030204" pitchFamily="49" charset="0"/>
              </a:rPr>
              <a:t>():</a:t>
            </a:r>
          </a:p>
          <a:p>
            <a:pPr marL="800100" lvl="2" indent="0">
              <a:buNone/>
            </a:pP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{nullptr},</a:t>
            </a:r>
          </a:p>
          <a:p>
            <a:pPr marL="800100" lvl="2" indent="0">
              <a:buNone/>
            </a:pPr>
            <a:r>
              <a:rPr lang="en-CA" sz="1400" dirty="0" err="1">
                <a:latin typeface="Consolas" panose="020B0609020204030204" pitchFamily="49" charset="0"/>
                <a:cs typeface="Consolas" panose="020B0609020204030204" pitchFamily="49" charset="0"/>
              </a:rPr>
              <a:t>p_list_tail</a:t>
            </a:r>
            <a:r>
              <a:rPr lang="en-CA" sz="1400" dirty="0">
                <a:latin typeface="Consolas" panose="020B0609020204030204" pitchFamily="49" charset="0"/>
                <a:cs typeface="Consolas" panose="020B0609020204030204" pitchFamily="49" charset="0"/>
              </a:rPr>
              <a:t>{nullptr},</a:t>
            </a:r>
          </a:p>
          <a:p>
            <a:pPr marL="800100" lvl="2" indent="0">
              <a:buNone/>
            </a:pPr>
            <a:r>
              <a:rPr lang="en-CA" sz="1400" dirty="0">
                <a:latin typeface="Consolas" panose="020B0609020204030204" pitchFamily="49" charset="0"/>
                <a:cs typeface="Consolas" panose="020B0609020204030204" pitchFamily="49" charset="0"/>
              </a:rPr>
              <a:t>list_size{0} {</a:t>
            </a:r>
          </a:p>
          <a:p>
            <a:pPr marL="800100" lvl="2" indent="0">
              <a:buNone/>
            </a:pPr>
            <a:r>
              <a:rPr lang="en-CA" sz="1400" dirty="0">
                <a:latin typeface="Consolas" panose="020B0609020204030204" pitchFamily="49" charset="0"/>
                <a:cs typeface="Consolas" panose="020B0609020204030204" pitchFamily="49" charset="0"/>
              </a:rPr>
              <a:t>    // </a:t>
            </a:r>
            <a:r>
              <a:rPr lang="en-CA" sz="1400" dirty="0" smtClean="0">
                <a:latin typeface="Consolas" panose="020B0609020204030204" pitchFamily="49" charset="0"/>
                <a:cs typeface="Consolas" panose="020B0609020204030204" pitchFamily="49" charset="0"/>
              </a:rPr>
              <a:t>Empty constructor body</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b="1" dirty="0">
                <a:solidFill>
                  <a:srgbClr val="FF0000"/>
                </a:solidFill>
                <a:latin typeface="Consolas" panose="020B0609020204030204" pitchFamily="49" charset="0"/>
                <a:cs typeface="Consolas" panose="020B0609020204030204" pitchFamily="49" charset="0"/>
              </a:rPr>
              <a:t>template &lt;typename T&gt;</a:t>
            </a:r>
          </a:p>
          <a:p>
            <a:pPr marL="800100" lvl="2" indent="0">
              <a:buNone/>
            </a:pP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Linked_list</a:t>
            </a: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    clear();</a:t>
            </a:r>
          </a:p>
          <a:p>
            <a:pPr marL="800100" lvl="2" indent="0">
              <a:buNone/>
            </a:pPr>
            <a:r>
              <a:rPr lang="en-CA" sz="14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7105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Similar for </a:t>
            </a:r>
            <a:r>
              <a:rPr lang="en-CA" dirty="0" smtClean="0">
                <a:latin typeface="Consolas" panose="020B0609020204030204" pitchFamily="49" charset="0"/>
                <a:cs typeface="Consolas" panose="020B0609020204030204" pitchFamily="49" charset="0"/>
              </a:rPr>
              <a:t>empty()</a:t>
            </a:r>
            <a:r>
              <a:rPr lang="en-CA" dirty="0" smtClean="0"/>
              <a:t> and </a:t>
            </a:r>
            <a:r>
              <a:rPr lang="en-CA" dirty="0" smtClean="0">
                <a:latin typeface="Consolas" panose="020B0609020204030204" pitchFamily="49" charset="0"/>
                <a:cs typeface="Consolas" panose="020B0609020204030204" pitchFamily="49" charset="0"/>
              </a:rPr>
              <a:t>size()</a:t>
            </a:r>
            <a:r>
              <a:rPr lang="en-CA" dirty="0" smtClean="0"/>
              <a:t>:</a:t>
            </a:r>
            <a:endParaRPr lang="en-CA" dirty="0" smtClean="0"/>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template </a:t>
            </a:r>
            <a:r>
              <a:rPr lang="en-CA" sz="1400" b="1" dirty="0">
                <a:solidFill>
                  <a:srgbClr val="FF0000"/>
                </a:solidFill>
                <a:latin typeface="Consolas" panose="020B0609020204030204" pitchFamily="49" charset="0"/>
                <a:cs typeface="Consolas" panose="020B0609020204030204" pitchFamily="49" charset="0"/>
              </a:rPr>
              <a:t>&lt;typename T&gt;</a:t>
            </a:r>
          </a:p>
          <a:p>
            <a:pPr marL="800100" lvl="2" indent="0">
              <a:buNone/>
            </a:pPr>
            <a:r>
              <a:rPr lang="en-CA" sz="1400" dirty="0">
                <a:latin typeface="Consolas" panose="020B0609020204030204" pitchFamily="49" charset="0"/>
                <a:cs typeface="Consolas" panose="020B0609020204030204" pitchFamily="49" charset="0"/>
              </a:rPr>
              <a:t>bool </a:t>
            </a: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::empty() const {</a:t>
            </a:r>
          </a:p>
          <a:p>
            <a:pPr marL="800100" lvl="2" indent="0">
              <a:buNone/>
            </a:pPr>
            <a:r>
              <a:rPr lang="en-CA" sz="1400" dirty="0">
                <a:latin typeface="Consolas" panose="020B0609020204030204" pitchFamily="49" charset="0"/>
                <a:cs typeface="Consolas" panose="020B0609020204030204" pitchFamily="49" charset="0"/>
              </a:rPr>
              <a:t>    return ( nullptr == </a:t>
            </a: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b="1" dirty="0">
                <a:solidFill>
                  <a:srgbClr val="FF0000"/>
                </a:solidFill>
                <a:latin typeface="Consolas" panose="020B0609020204030204" pitchFamily="49" charset="0"/>
                <a:cs typeface="Consolas" panose="020B0609020204030204" pitchFamily="49" charset="0"/>
              </a:rPr>
              <a:t>template &lt;typename T&gt;</a:t>
            </a:r>
          </a:p>
          <a:p>
            <a:pPr marL="800100" lvl="2" indent="0">
              <a:buNone/>
            </a:pPr>
            <a:r>
              <a:rPr lang="en-CA" sz="1400" dirty="0">
                <a:latin typeface="Consolas" panose="020B0609020204030204" pitchFamily="49" charset="0"/>
                <a:cs typeface="Consolas" panose="020B0609020204030204" pitchFamily="49" charset="0"/>
              </a:rPr>
              <a:t>std::size_t </a:t>
            </a: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::size() const {</a:t>
            </a:r>
          </a:p>
          <a:p>
            <a:pPr marL="800100" lvl="2" indent="0">
              <a:buNone/>
            </a:pPr>
            <a:r>
              <a:rPr lang="en-CA" sz="1400" dirty="0">
                <a:latin typeface="Consolas" panose="020B0609020204030204" pitchFamily="49" charset="0"/>
                <a:cs typeface="Consolas" panose="020B0609020204030204" pitchFamily="49" charset="0"/>
              </a:rPr>
              <a:t>    return list_size;</a:t>
            </a:r>
          </a:p>
          <a:p>
            <a:pPr marL="800100" lvl="2" indent="0">
              <a:buNone/>
            </a:pPr>
            <a:r>
              <a:rPr lang="en-CA"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60309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Linekd</a:t>
            </a:r>
            <a:r>
              <a:rPr lang="en-CA" dirty="0" smtClean="0"/>
              <a:t> list class</a:t>
            </a:r>
            <a:endParaRPr lang="en-CA" dirty="0"/>
          </a:p>
        </p:txBody>
      </p:sp>
      <p:sp>
        <p:nvSpPr>
          <p:cNvPr id="3" name="Content Placeholder 2"/>
          <p:cNvSpPr>
            <a:spLocks noGrp="1"/>
          </p:cNvSpPr>
          <p:nvPr>
            <p:ph idx="1"/>
          </p:nvPr>
        </p:nvSpPr>
        <p:spPr/>
        <p:txBody>
          <a:bodyPr/>
          <a:lstStyle/>
          <a:p>
            <a:r>
              <a:rPr lang="en-CA" dirty="0" smtClean="0"/>
              <a:t>Also for </a:t>
            </a:r>
            <a:r>
              <a:rPr lang="en-CA" dirty="0" smtClean="0">
                <a:latin typeface="Consolas" panose="020B0609020204030204" pitchFamily="49" charset="0"/>
                <a:cs typeface="Consolas" panose="020B0609020204030204" pitchFamily="49" charset="0"/>
              </a:rPr>
              <a:t>front()</a:t>
            </a:r>
            <a:r>
              <a:rPr lang="en-CA" dirty="0" smtClean="0"/>
              <a:t> and </a:t>
            </a:r>
            <a:r>
              <a:rPr lang="en-CA" dirty="0" smtClean="0">
                <a:latin typeface="Consolas" panose="020B0609020204030204" pitchFamily="49" charset="0"/>
                <a:cs typeface="Consolas" panose="020B0609020204030204" pitchFamily="49" charset="0"/>
              </a:rPr>
              <a:t>back()</a:t>
            </a:r>
            <a:r>
              <a:rPr lang="en-CA" dirty="0" smtClean="0"/>
              <a:t>:</a:t>
            </a:r>
            <a:endParaRPr lang="en-CA" dirty="0" smtClean="0"/>
          </a:p>
          <a:p>
            <a:pPr marL="800100" lvl="2" indent="0">
              <a:buNone/>
            </a:pPr>
            <a:r>
              <a:rPr lang="en-CA" sz="1400" b="1" dirty="0">
                <a:solidFill>
                  <a:srgbClr val="FF0000"/>
                </a:solidFill>
                <a:latin typeface="Consolas" panose="020B0609020204030204" pitchFamily="49" charset="0"/>
                <a:cs typeface="Consolas" panose="020B0609020204030204" pitchFamily="49" charset="0"/>
              </a:rPr>
              <a:t>template &lt;typename T&gt;</a:t>
            </a:r>
          </a:p>
          <a:p>
            <a:pPr marL="800100" lvl="2" indent="0">
              <a:buNone/>
            </a:pPr>
            <a:r>
              <a:rPr lang="en-CA" sz="1400" b="1" dirty="0">
                <a:solidFill>
                  <a:srgbClr val="FF0000"/>
                </a:solidFill>
                <a:latin typeface="Consolas" panose="020B0609020204030204" pitchFamily="49" charset="0"/>
                <a:cs typeface="Consolas" panose="020B0609020204030204" pitchFamily="49" charset="0"/>
              </a:rPr>
              <a:t>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Linked_list</a:t>
            </a:r>
            <a:r>
              <a:rPr lang="en-CA" sz="1400" b="1" dirty="0">
                <a:solidFill>
                  <a:srgbClr val="FF0000"/>
                </a:solidFill>
                <a:latin typeface="Consolas" panose="020B0609020204030204" pitchFamily="49" charset="0"/>
                <a:cs typeface="Consolas" panose="020B0609020204030204" pitchFamily="49" charset="0"/>
              </a:rPr>
              <a:t>&lt;T&gt;</a:t>
            </a:r>
            <a:r>
              <a:rPr lang="en-CA" sz="1400" dirty="0">
                <a:latin typeface="Consolas" panose="020B0609020204030204" pitchFamily="49" charset="0"/>
                <a:cs typeface="Consolas" panose="020B0609020204030204" pitchFamily="49" charset="0"/>
              </a:rPr>
              <a:t>::front() const {</a:t>
            </a:r>
          </a:p>
          <a:p>
            <a:pPr marL="800100" lvl="2" indent="0">
              <a:buNone/>
            </a:pPr>
            <a:r>
              <a:rPr lang="en-CA" sz="1400" dirty="0">
                <a:latin typeface="Consolas" panose="020B0609020204030204" pitchFamily="49" charset="0"/>
                <a:cs typeface="Consolas" panose="020B0609020204030204" pitchFamily="49" charset="0"/>
              </a:rPr>
              <a:t>    if ( empty() ) {</a:t>
            </a:r>
          </a:p>
          <a:p>
            <a:pPr marL="800100" lvl="2" indent="0">
              <a:buNone/>
            </a:pPr>
            <a:r>
              <a:rPr lang="en-CA" sz="1400" dirty="0">
                <a:latin typeface="Consolas" panose="020B0609020204030204" pitchFamily="49" charset="0"/>
                <a:cs typeface="Consolas" panose="020B0609020204030204" pitchFamily="49" charset="0"/>
              </a:rPr>
              <a:t>        std::</a:t>
            </a:r>
            <a:r>
              <a:rPr lang="en-CA" sz="1400" dirty="0" err="1">
                <a:latin typeface="Consolas" panose="020B0609020204030204" pitchFamily="49" charset="0"/>
                <a:cs typeface="Consolas" panose="020B0609020204030204" pitchFamily="49" charset="0"/>
              </a:rPr>
              <a:t>cerr</a:t>
            </a:r>
            <a:r>
              <a:rPr lang="en-CA" sz="1400" dirty="0">
                <a:latin typeface="Consolas" panose="020B0609020204030204" pitchFamily="49" charset="0"/>
                <a:cs typeface="Consolas" panose="020B0609020204030204" pitchFamily="49" charset="0"/>
              </a:rPr>
              <a:t> &lt;&lt; "Error: list is empty" &lt;&lt; std::endl;</a:t>
            </a:r>
          </a:p>
          <a:p>
            <a:pPr marL="800100" lvl="2" indent="0">
              <a:buNone/>
            </a:pPr>
            <a:r>
              <a:rPr lang="en-CA" sz="1400" dirty="0">
                <a:latin typeface="Consolas" panose="020B0609020204030204" pitchFamily="49" charset="0"/>
                <a:cs typeface="Consolas" panose="020B0609020204030204" pitchFamily="49" charset="0"/>
              </a:rPr>
              <a:t>        throw nullptr;</a:t>
            </a:r>
          </a:p>
          <a:p>
            <a:pPr marL="800100" lvl="2" indent="0">
              <a:buNone/>
            </a:pPr>
            <a:r>
              <a:rPr lang="en-CA" sz="1400" dirty="0">
                <a:latin typeface="Consolas" panose="020B0609020204030204" pitchFamily="49" charset="0"/>
                <a:cs typeface="Consolas" panose="020B0609020204030204" pitchFamily="49" charset="0"/>
              </a:rPr>
              <a:t>    } else {</a:t>
            </a:r>
          </a:p>
          <a:p>
            <a:pPr marL="800100" lvl="2" indent="0">
              <a:buNone/>
            </a:pPr>
            <a:r>
              <a:rPr lang="en-CA" sz="1400" dirty="0">
                <a:latin typeface="Consolas" panose="020B0609020204030204" pitchFamily="49" charset="0"/>
                <a:cs typeface="Consolas" panose="020B0609020204030204" pitchFamily="49" charset="0"/>
              </a:rPr>
              <a:t>        return </a:t>
            </a:r>
            <a:r>
              <a:rPr lang="en-CA" sz="1400" dirty="0" err="1">
                <a:latin typeface="Consolas" panose="020B0609020204030204" pitchFamily="49" charset="0"/>
                <a:cs typeface="Consolas" panose="020B0609020204030204" pitchFamily="49" charset="0"/>
              </a:rPr>
              <a:t>p_list_head</a:t>
            </a:r>
            <a:r>
              <a:rPr lang="en-CA" sz="1400" dirty="0">
                <a:latin typeface="Consolas" panose="020B0609020204030204" pitchFamily="49" charset="0"/>
                <a:cs typeface="Consolas" panose="020B0609020204030204" pitchFamily="49" charset="0"/>
              </a:rPr>
              <a:t>-&gt;</a:t>
            </a:r>
            <a:r>
              <a:rPr lang="en-CA" sz="1400" dirty="0" err="1">
                <a:latin typeface="Consolas" panose="020B0609020204030204" pitchFamily="49" charset="0"/>
                <a:cs typeface="Consolas" panose="020B0609020204030204" pitchFamily="49" charset="0"/>
              </a:rPr>
              <a:t>get_value</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b="1" dirty="0">
                <a:solidFill>
                  <a:srgbClr val="FF0000"/>
                </a:solidFill>
                <a:latin typeface="Consolas" panose="020B0609020204030204" pitchFamily="49" charset="0"/>
                <a:cs typeface="Consolas" panose="020B0609020204030204" pitchFamily="49" charset="0"/>
              </a:rPr>
              <a:t>template &lt;typename T&gt;</a:t>
            </a:r>
          </a:p>
          <a:p>
            <a:pPr marL="800100" lvl="2" indent="0">
              <a:buNone/>
            </a:pPr>
            <a:r>
              <a:rPr lang="en-CA" sz="1400" b="1" dirty="0">
                <a:solidFill>
                  <a:srgbClr val="FF0000"/>
                </a:solidFill>
                <a:latin typeface="Consolas" panose="020B0609020204030204" pitchFamily="49" charset="0"/>
                <a:cs typeface="Consolas" panose="020B0609020204030204" pitchFamily="49" charset="0"/>
              </a:rPr>
              <a:t>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Linked_list</a:t>
            </a:r>
            <a:r>
              <a:rPr lang="en-CA" sz="1400" dirty="0">
                <a:latin typeface="Consolas" panose="020B0609020204030204" pitchFamily="49" charset="0"/>
                <a:cs typeface="Consolas" panose="020B0609020204030204" pitchFamily="49" charset="0"/>
              </a:rPr>
              <a:t>&lt;T&gt;::back() const {</a:t>
            </a:r>
          </a:p>
          <a:p>
            <a:pPr marL="800100" lvl="2" indent="0">
              <a:buNone/>
            </a:pPr>
            <a:r>
              <a:rPr lang="en-CA" sz="1400" dirty="0">
                <a:latin typeface="Consolas" panose="020B0609020204030204" pitchFamily="49" charset="0"/>
                <a:cs typeface="Consolas" panose="020B0609020204030204" pitchFamily="49" charset="0"/>
              </a:rPr>
              <a:t>    if ( empty() ) {</a:t>
            </a:r>
          </a:p>
          <a:p>
            <a:pPr marL="800100" lvl="2" indent="0">
              <a:buNone/>
            </a:pPr>
            <a:r>
              <a:rPr lang="en-CA" sz="1400" dirty="0">
                <a:latin typeface="Consolas" panose="020B0609020204030204" pitchFamily="49" charset="0"/>
                <a:cs typeface="Consolas" panose="020B0609020204030204" pitchFamily="49" charset="0"/>
              </a:rPr>
              <a:t>        std::</a:t>
            </a:r>
            <a:r>
              <a:rPr lang="en-CA" sz="1400" dirty="0" err="1">
                <a:latin typeface="Consolas" panose="020B0609020204030204" pitchFamily="49" charset="0"/>
                <a:cs typeface="Consolas" panose="020B0609020204030204" pitchFamily="49" charset="0"/>
              </a:rPr>
              <a:t>cerr</a:t>
            </a:r>
            <a:r>
              <a:rPr lang="en-CA" sz="1400" dirty="0">
                <a:latin typeface="Consolas" panose="020B0609020204030204" pitchFamily="49" charset="0"/>
                <a:cs typeface="Consolas" panose="020B0609020204030204" pitchFamily="49" charset="0"/>
              </a:rPr>
              <a:t> &lt;&lt; "Error: list is empty" &lt;&lt; std::endl;</a:t>
            </a:r>
          </a:p>
          <a:p>
            <a:pPr marL="800100" lvl="2" indent="0">
              <a:buNone/>
            </a:pPr>
            <a:r>
              <a:rPr lang="en-CA" sz="1400" dirty="0">
                <a:latin typeface="Consolas" panose="020B0609020204030204" pitchFamily="49" charset="0"/>
                <a:cs typeface="Consolas" panose="020B0609020204030204" pitchFamily="49" charset="0"/>
              </a:rPr>
              <a:t>        throw nullptr;</a:t>
            </a:r>
          </a:p>
          <a:p>
            <a:pPr marL="800100" lvl="2" indent="0">
              <a:buNone/>
            </a:pPr>
            <a:r>
              <a:rPr lang="en-CA" sz="1400" dirty="0">
                <a:latin typeface="Consolas" panose="020B0609020204030204" pitchFamily="49" charset="0"/>
                <a:cs typeface="Consolas" panose="020B0609020204030204" pitchFamily="49" charset="0"/>
              </a:rPr>
              <a:t>    } else {</a:t>
            </a:r>
          </a:p>
          <a:p>
            <a:pPr marL="800100" lvl="2" indent="0">
              <a:buNone/>
            </a:pPr>
            <a:r>
              <a:rPr lang="en-CA" sz="1400" dirty="0">
                <a:latin typeface="Consolas" panose="020B0609020204030204" pitchFamily="49" charset="0"/>
                <a:cs typeface="Consolas" panose="020B0609020204030204" pitchFamily="49" charset="0"/>
              </a:rPr>
              <a:t>        return </a:t>
            </a:r>
            <a:r>
              <a:rPr lang="en-CA" sz="1400" dirty="0" err="1">
                <a:latin typeface="Consolas" panose="020B0609020204030204" pitchFamily="49" charset="0"/>
                <a:cs typeface="Consolas" panose="020B0609020204030204" pitchFamily="49" charset="0"/>
              </a:rPr>
              <a:t>p_list_tail</a:t>
            </a:r>
            <a:r>
              <a:rPr lang="en-CA" sz="1400" dirty="0">
                <a:latin typeface="Consolas" panose="020B0609020204030204" pitchFamily="49" charset="0"/>
                <a:cs typeface="Consolas" panose="020B0609020204030204" pitchFamily="49" charset="0"/>
              </a:rPr>
              <a:t>-&gt;</a:t>
            </a:r>
            <a:r>
              <a:rPr lang="en-CA" sz="1400" dirty="0" err="1">
                <a:latin typeface="Consolas" panose="020B0609020204030204" pitchFamily="49" charset="0"/>
                <a:cs typeface="Consolas" panose="020B0609020204030204" pitchFamily="49" charset="0"/>
              </a:rPr>
              <a:t>get_value</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a:t>
            </a:r>
            <a:endParaRPr lang="en-CA" sz="14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264883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88765</TotalTime>
  <Words>1832</Words>
  <Application>Microsoft Office PowerPoint</Application>
  <PresentationFormat>On-screen Show (4:3)</PresentationFormat>
  <Paragraphs>339</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 Design</vt:lpstr>
      <vt:lpstr>Templated Linked Lists</vt:lpstr>
      <vt:lpstr>Outline</vt:lpstr>
      <vt:lpstr>Included libraries</vt:lpstr>
      <vt:lpstr>Nodes with member functions</vt:lpstr>
      <vt:lpstr>The Node class</vt:lpstr>
      <vt:lpstr>The Linekd list class</vt:lpstr>
      <vt:lpstr>The Linekd list class</vt:lpstr>
      <vt:lpstr>The Linekd list class</vt:lpstr>
      <vt:lpstr>The Linekd list class</vt:lpstr>
      <vt:lpstr>The Linekd list class</vt:lpstr>
      <vt:lpstr>The Linekd list class</vt:lpstr>
      <vt:lpstr>The Linekd list class</vt:lpstr>
      <vt:lpstr>The Linekd list class</vt:lpstr>
      <vt:lpstr>The Linekd list class</vt:lpstr>
      <vt:lpstr>The Linekd list class</vt:lpstr>
      <vt:lpstr>The Linekd list class</vt:lpstr>
      <vt:lpstr>The Linekd list class</vt:lpstr>
      <vt:lpstr>The Linekd list class</vt:lpstr>
      <vt:lpstr>The Linekd list class</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1562</cp:revision>
  <dcterms:created xsi:type="dcterms:W3CDTF">2009-09-11T23:00:44Z</dcterms:created>
  <dcterms:modified xsi:type="dcterms:W3CDTF">2018-11-28T20:04:56Z</dcterms:modified>
</cp:coreProperties>
</file>